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0" r:id="rId3"/>
    <p:sldId id="361" r:id="rId4"/>
    <p:sldId id="338" r:id="rId5"/>
    <p:sldId id="339" r:id="rId6"/>
    <p:sldId id="340" r:id="rId7"/>
    <p:sldId id="362" r:id="rId8"/>
    <p:sldId id="363" r:id="rId9"/>
    <p:sldId id="364" r:id="rId10"/>
    <p:sldId id="365" r:id="rId11"/>
    <p:sldId id="344" r:id="rId12"/>
    <p:sldId id="346" r:id="rId13"/>
    <p:sldId id="347" r:id="rId14"/>
    <p:sldId id="348" r:id="rId15"/>
    <p:sldId id="350" r:id="rId16"/>
    <p:sldId id="366" r:id="rId17"/>
  </p:sldIdLst>
  <p:sldSz cx="1343977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52"/>
  </p:normalViewPr>
  <p:slideViewPr>
    <p:cSldViewPr snapToGrid="0">
      <p:cViewPr varScale="1">
        <p:scale>
          <a:sx n="103" d="100"/>
          <a:sy n="103" d="100"/>
        </p:scale>
        <p:origin x="13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C084143-BAD1-8821-6EE6-98AA63C69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79C3351-D210-0E61-2B7A-0111DCD99D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35362-904D-48BE-A86F-A17DE7AD3A2E}" type="datetimeFigureOut">
              <a:rPr lang="ko-KR" altLang="en-US" smtClean="0"/>
              <a:t>2025-11-05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E7111FC-03E1-1A88-D325-612FF2F911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제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/>
              <a:t>-</a:t>
            </a:r>
            <a:r>
              <a:rPr lang="ko-KR" altLang="en-US"/>
              <a:t>가축개량의 기초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B697496-9C8C-62DF-B819-699E359B4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3BDE-207B-4AC5-95ED-C1A5FC8A5E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2172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96592-C016-400B-B0BC-3E558FF528AE}" type="datetimeFigureOut">
              <a:rPr lang="ko-KR" altLang="en-US" smtClean="0"/>
              <a:t>2025-11-05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제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/>
              <a:t>-</a:t>
            </a:r>
            <a:r>
              <a:rPr lang="ko-KR" altLang="en-US"/>
              <a:t>가축개량의 기초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4B57D-BCB6-4D67-833F-FFDC801873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3256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1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2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78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 Math" pitchFamily="18" charset="0"/>
                <a:ea typeface="휴먼모음T" pitchFamily="18" charset="-127"/>
              </a:defRPr>
            </a:lvl1pPr>
          </a:lstStyle>
          <a:p>
            <a:pPr defTabSz="1343790" latinLnBrk="1">
              <a:defRPr/>
            </a:pPr>
            <a:fld id="{74FF3A26-CD35-4B7C-8929-3DF44A37148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cxnSp>
        <p:nvCxnSpPr>
          <p:cNvPr id="7" name="직선 연결선 6"/>
          <p:cNvCxnSpPr>
            <a:cxnSpLocks/>
          </p:cNvCxnSpPr>
          <p:nvPr userDrawn="1"/>
        </p:nvCxnSpPr>
        <p:spPr>
          <a:xfrm>
            <a:off x="644278" y="6910424"/>
            <a:ext cx="12300969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671989" y="287316"/>
            <a:ext cx="12095798" cy="698958"/>
          </a:xfrm>
        </p:spPr>
        <p:txBody>
          <a:bodyPr>
            <a:normAutofit/>
          </a:bodyPr>
          <a:lstStyle>
            <a:lvl1pPr>
              <a:defRPr sz="4702">
                <a:latin typeface="Book Antiqua" panose="02040602050305030304" pitchFamily="18" charset="0"/>
                <a:ea typeface="휴먼모음T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9631839" y="7048698"/>
            <a:ext cx="1850702" cy="402483"/>
          </a:xfrm>
        </p:spPr>
        <p:txBody>
          <a:bodyPr/>
          <a:lstStyle/>
          <a:p>
            <a:pPr defTabSz="1343790" latinLnBrk="1">
              <a:defRPr/>
            </a:pPr>
            <a:r>
              <a:rPr lang="en-US" altLang="ko-KR">
                <a:solidFill>
                  <a:prstClr val="black">
                    <a:tint val="75000"/>
                  </a:prstClr>
                </a:solidFill>
                <a:latin typeface="맑은 고딕"/>
              </a:rPr>
              <a:t>1</a:t>
            </a:r>
            <a:r>
              <a:rPr lang="ko-KR" altLang="en-US">
                <a:solidFill>
                  <a:prstClr val="black">
                    <a:tint val="75000"/>
                  </a:prstClr>
                </a:solidFill>
                <a:latin typeface="맑은 고딕"/>
              </a:rPr>
              <a:t> </a:t>
            </a:r>
            <a:r>
              <a:rPr lang="en-US" altLang="ko-KR">
                <a:solidFill>
                  <a:prstClr val="black">
                    <a:tint val="75000"/>
                  </a:prstClr>
                </a:solidFill>
                <a:latin typeface="맑은 고딕"/>
              </a:rPr>
              <a:t>of 32</a:t>
            </a:r>
            <a:endParaRPr lang="ko-KR" altLang="en-US" dirty="0">
              <a:solidFill>
                <a:prstClr val="black">
                  <a:tint val="75000"/>
                </a:prstClr>
              </a:solidFill>
              <a:latin typeface="맑은 고딕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C883260-8DBB-4CFD-88E7-35FA24ADD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03" y="6944353"/>
            <a:ext cx="3653939" cy="43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0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눈이(가) 표시된 사진&#10;&#10;자동 생성된 설명">
            <a:extLst>
              <a:ext uri="{FF2B5EF4-FFF2-40B4-BE49-F238E27FC236}">
                <a16:creationId xmlns:a16="http://schemas.microsoft.com/office/drawing/2014/main" id="{62B8557B-B149-C820-9F47-5C872B5B2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623" b="75313"/>
          <a:stretch/>
        </p:blipFill>
        <p:spPr>
          <a:xfrm>
            <a:off x="1" y="0"/>
            <a:ext cx="13439769" cy="811965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10000"/>
              </a:prstClr>
            </a:outerShdw>
          </a:effectLst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5963D36-5E1B-9627-44DF-538139A0E62B}"/>
              </a:ext>
            </a:extLst>
          </p:cNvPr>
          <p:cNvCxnSpPr>
            <a:cxnSpLocks/>
          </p:cNvCxnSpPr>
          <p:nvPr/>
        </p:nvCxnSpPr>
        <p:spPr>
          <a:xfrm>
            <a:off x="383616" y="314986"/>
            <a:ext cx="1305615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>
            <a:extLst>
              <a:ext uri="{FF2B5EF4-FFF2-40B4-BE49-F238E27FC236}">
                <a16:creationId xmlns:a16="http://schemas.microsoft.com/office/drawing/2014/main" id="{189EF79E-5B7C-12EE-8BB0-57A91A06EA48}"/>
              </a:ext>
            </a:extLst>
          </p:cNvPr>
          <p:cNvGrpSpPr/>
          <p:nvPr/>
        </p:nvGrpSpPr>
        <p:grpSpPr>
          <a:xfrm>
            <a:off x="161844" y="308520"/>
            <a:ext cx="484184" cy="447448"/>
            <a:chOff x="348000" y="298933"/>
            <a:chExt cx="439231" cy="35708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DB895526-C514-C5C3-2228-1F77EDBA45E9}"/>
                </a:ext>
              </a:extLst>
            </p:cNvPr>
            <p:cNvSpPr/>
            <p:nvPr/>
          </p:nvSpPr>
          <p:spPr>
            <a:xfrm>
              <a:off x="348001" y="304800"/>
              <a:ext cx="439230" cy="351216"/>
            </a:xfrm>
            <a:prstGeom prst="rect">
              <a:avLst/>
            </a:prstGeom>
            <a:solidFill>
              <a:srgbClr val="803E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ko-KR" altLang="en-US" sz="1984" spc="-125">
                <a:ln>
                  <a:solidFill>
                    <a:srgbClr val="497EE9">
                      <a:alpha val="0"/>
                    </a:srgbClr>
                  </a:solidFill>
                </a:ln>
                <a:latin typeface="Franklin Gothic Medium Cond" panose="020B0606030402020204" pitchFamily="34" charset="0"/>
              </a:endParaRPr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DC784EE-EDFD-3E98-6219-6365DD423124}"/>
                </a:ext>
              </a:extLst>
            </p:cNvPr>
            <p:cNvSpPr/>
            <p:nvPr/>
          </p:nvSpPr>
          <p:spPr>
            <a:xfrm>
              <a:off x="348000" y="298933"/>
              <a:ext cx="351216" cy="351216"/>
            </a:xfrm>
            <a:custGeom>
              <a:avLst/>
              <a:gdLst>
                <a:gd name="connsiteX0" fmla="*/ 0 w 351216"/>
                <a:gd name="connsiteY0" fmla="*/ 348424 h 351216"/>
                <a:gd name="connsiteX1" fmla="*/ 282 w 351216"/>
                <a:gd name="connsiteY1" fmla="*/ 351216 h 351216"/>
                <a:gd name="connsiteX2" fmla="*/ 0 w 351216"/>
                <a:gd name="connsiteY2" fmla="*/ 351216 h 351216"/>
                <a:gd name="connsiteX3" fmla="*/ 348424 w 351216"/>
                <a:gd name="connsiteY3" fmla="*/ 0 h 351216"/>
                <a:gd name="connsiteX4" fmla="*/ 351216 w 351216"/>
                <a:gd name="connsiteY4" fmla="*/ 0 h 351216"/>
                <a:gd name="connsiteX5" fmla="*/ 351216 w 351216"/>
                <a:gd name="connsiteY5" fmla="*/ 281 h 351216"/>
                <a:gd name="connsiteX6" fmla="*/ 0 w 351216"/>
                <a:gd name="connsiteY6" fmla="*/ 0 h 351216"/>
                <a:gd name="connsiteX7" fmla="*/ 348424 w 351216"/>
                <a:gd name="connsiteY7" fmla="*/ 0 h 351216"/>
                <a:gd name="connsiteX8" fmla="*/ 0 w 351216"/>
                <a:gd name="connsiteY8" fmla="*/ 348424 h 35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16" h="351216">
                  <a:moveTo>
                    <a:pt x="0" y="348424"/>
                  </a:moveTo>
                  <a:lnTo>
                    <a:pt x="282" y="351216"/>
                  </a:lnTo>
                  <a:lnTo>
                    <a:pt x="0" y="351216"/>
                  </a:lnTo>
                  <a:close/>
                  <a:moveTo>
                    <a:pt x="348424" y="0"/>
                  </a:moveTo>
                  <a:lnTo>
                    <a:pt x="351216" y="0"/>
                  </a:lnTo>
                  <a:lnTo>
                    <a:pt x="351216" y="281"/>
                  </a:lnTo>
                  <a:close/>
                  <a:moveTo>
                    <a:pt x="0" y="0"/>
                  </a:moveTo>
                  <a:lnTo>
                    <a:pt x="348424" y="0"/>
                  </a:lnTo>
                  <a:cubicBezTo>
                    <a:pt x="155995" y="0"/>
                    <a:pt x="0" y="155995"/>
                    <a:pt x="0" y="34842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984">
                <a:ln>
                  <a:solidFill>
                    <a:srgbClr val="1C5EB6">
                      <a:alpha val="0"/>
                    </a:srgbClr>
                  </a:solidFill>
                </a:ln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50FC937-48D8-15D9-F5E9-44F756F75D77}"/>
              </a:ext>
            </a:extLst>
          </p:cNvPr>
          <p:cNvGrpSpPr/>
          <p:nvPr userDrawn="1"/>
        </p:nvGrpSpPr>
        <p:grpSpPr>
          <a:xfrm>
            <a:off x="11398612" y="74317"/>
            <a:ext cx="2041160" cy="261328"/>
            <a:chOff x="10340340" y="67419"/>
            <a:chExt cx="1851655" cy="237072"/>
          </a:xfrm>
        </p:grpSpPr>
        <p:sp>
          <p:nvSpPr>
            <p:cNvPr id="9" name="순서도: 처리 8">
              <a:extLst>
                <a:ext uri="{FF2B5EF4-FFF2-40B4-BE49-F238E27FC236}">
                  <a16:creationId xmlns:a16="http://schemas.microsoft.com/office/drawing/2014/main" id="{3E770A43-FE85-1470-2D46-F02E74FAD73F}"/>
                </a:ext>
              </a:extLst>
            </p:cNvPr>
            <p:cNvSpPr/>
            <p:nvPr/>
          </p:nvSpPr>
          <p:spPr>
            <a:xfrm flipH="1">
              <a:off x="10378275" y="67419"/>
              <a:ext cx="1813720" cy="234349"/>
            </a:xfrm>
            <a:prstGeom prst="flowChartProcess">
              <a:avLst/>
            </a:prstGeom>
            <a:solidFill>
              <a:srgbClr val="497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bIns="46800" rtlCol="0" anchor="ctr"/>
            <a:lstStyle/>
            <a:p>
              <a:pPr algn="r">
                <a:defRPr/>
              </a:pPr>
              <a:r>
                <a:rPr kumimoji="1" lang="ko-KR" altLang="en-US" sz="1200" b="1" kern="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0000101010101" charset="-127"/>
                  <a:ea typeface="나눔바른고딕" panose="020B0600000101010101" charset="-127"/>
                  <a:cs typeface="Times New Roman" pitchFamily="18" charset="0"/>
                </a:rPr>
                <a:t>가축 유전체육종학 </a:t>
              </a:r>
              <a:r>
                <a:rPr kumimoji="1" lang="ko-KR" altLang="en-US" sz="1200" b="1" kern="0" dirty="0" err="1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나눔바른고딕" panose="020B0600000101010101" charset="-127"/>
                  <a:ea typeface="나눔바른고딕" panose="020B0600000101010101" charset="-127"/>
                  <a:cs typeface="Times New Roman" pitchFamily="18" charset="0"/>
                </a:rPr>
                <a:t>특론</a:t>
              </a:r>
              <a:endParaRPr kumimoji="1" lang="ko-KR" altLang="en-US" sz="1200" b="1" kern="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chemeClr val="bg1"/>
                </a:solidFill>
                <a:latin typeface="나눔바른고딕" panose="020B0600000101010101" charset="-127"/>
                <a:ea typeface="나눔바른고딕" panose="020B0600000101010101" charset="-127"/>
                <a:cs typeface="Times New Roman" pitchFamily="18" charset="0"/>
              </a:endParaRPr>
            </a:p>
          </p:txBody>
        </p:sp>
        <p:sp>
          <p:nvSpPr>
            <p:cNvPr id="10" name="직각 삼각형 9">
              <a:extLst>
                <a:ext uri="{FF2B5EF4-FFF2-40B4-BE49-F238E27FC236}">
                  <a16:creationId xmlns:a16="http://schemas.microsoft.com/office/drawing/2014/main" id="{224E04A1-1B3D-45A8-0F0A-5542BE1A27A3}"/>
                </a:ext>
              </a:extLst>
            </p:cNvPr>
            <p:cNvSpPr/>
            <p:nvPr/>
          </p:nvSpPr>
          <p:spPr>
            <a:xfrm flipH="1">
              <a:off x="10340340" y="70123"/>
              <a:ext cx="37936" cy="234368"/>
            </a:xfrm>
            <a:prstGeom prst="rtTriangle">
              <a:avLst/>
            </a:prstGeom>
            <a:solidFill>
              <a:srgbClr val="497E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88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B80CA5-11E9-B255-C4BC-D72D3D19A8C0}"/>
              </a:ext>
            </a:extLst>
          </p:cNvPr>
          <p:cNvSpPr txBox="1"/>
          <p:nvPr/>
        </p:nvSpPr>
        <p:spPr>
          <a:xfrm>
            <a:off x="656527" y="61141"/>
            <a:ext cx="5462774" cy="27898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altLang="ko-KR" sz="1213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나눔바른고딕" panose="020B0600000101010101" charset="-127"/>
                <a:ea typeface="나눔바른고딕" panose="020B0600000101010101" charset="-127"/>
              </a:rPr>
              <a:t>Maximum Likelihood Estimation</a:t>
            </a:r>
            <a:endParaRPr lang="ko-KR" altLang="en-US" sz="1213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/>
              </a:solidFill>
              <a:latin typeface="나눔바른고딕" panose="020B0600000101010101" charset="-127"/>
              <a:ea typeface="나눔바른고딕" panose="020B0600000101010101" charset="-127"/>
            </a:endParaRPr>
          </a:p>
        </p:txBody>
      </p:sp>
      <p:pic>
        <p:nvPicPr>
          <p:cNvPr id="1026" name="Picture 2" descr="충남대학교 로고">
            <a:extLst>
              <a:ext uri="{FF2B5EF4-FFF2-40B4-BE49-F238E27FC236}">
                <a16:creationId xmlns:a16="http://schemas.microsoft.com/office/drawing/2014/main" id="{C7EED806-487B-417A-2E96-28E63EE581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3" b="11305"/>
          <a:stretch/>
        </p:blipFill>
        <p:spPr bwMode="auto">
          <a:xfrm>
            <a:off x="11474703" y="410033"/>
            <a:ext cx="1803227" cy="34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3F96F4-811E-39F9-52E5-4F34A1831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49" y="358345"/>
            <a:ext cx="11591806" cy="440097"/>
          </a:xfrm>
        </p:spPr>
        <p:txBody>
          <a:bodyPr>
            <a:noAutofit/>
          </a:bodyPr>
          <a:lstStyle>
            <a:lvl1pPr>
              <a:defRPr sz="2400">
                <a:latin typeface="G마켓 산스 Medium" panose="02000000000000000000" pitchFamily="50" charset="-127"/>
                <a:ea typeface="G마켓 산스 Medium" panose="02000000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21DEED-EE8C-1DDC-E264-9400037FA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849" y="1049654"/>
            <a:ext cx="12227443" cy="6151675"/>
          </a:xfrm>
        </p:spPr>
        <p:txBody>
          <a:bodyPr/>
          <a:lstStyle>
            <a:lvl1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1pPr>
            <a:lvl2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2pPr>
            <a:lvl3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3pPr>
            <a:lvl4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4pPr>
            <a:lvl5pPr>
              <a:defRPr>
                <a:latin typeface="한컴산뜻돋움" panose="02000000000000000000" pitchFamily="2" charset="-127"/>
                <a:ea typeface="한컴산뜻돋움" panose="020000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  <p:extLst>
    <p:ext uri="{DCECCB84-F9BA-43D5-87BE-67443E8EF086}">
      <p15:sldGuideLst xmlns:p15="http://schemas.microsoft.com/office/powerpoint/2012/main">
        <p15:guide id="2" pos="5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9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9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2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0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8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43790" latinLnBrk="1">
              <a:defRPr/>
            </a:pPr>
            <a:fld id="{A83D9690-8DC7-441E-9C42-E136EA08D0D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2025-11-05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43790" latinLnBrk="1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3790" latinLnBrk="1">
              <a:defRPr/>
            </a:pPr>
            <a:fld id="{7C5358F0-BF6D-4303-A15A-7C746A10F77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343790" latinLnBrk="1"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7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2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26706" y="2515948"/>
            <a:ext cx="8567632" cy="1798923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2000" b="1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Maximum Likelihood Estimation</a:t>
            </a:r>
            <a:endParaRPr lang="ko-KR" altLang="en-US" sz="2000" b="1" dirty="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95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32"/>
    </mc:Choice>
    <mc:Fallback xmlns="">
      <p:transition spd="slow" advTm="7903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EB8D7-A672-ED08-0EF8-E85DDB00F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D1823C69-DEFF-B28E-5571-97BD4A7E3B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sz="2000" dirty="0"/>
                  <a:t>Univariate: </a:t>
                </a:r>
                <a:r>
                  <a:rPr lang="ko-KR" altLang="en-US" sz="2000" dirty="0"/>
                  <a:t>가장</a:t>
                </a:r>
                <a:r>
                  <a:rPr lang="en-US" altLang="ko-KR" sz="2000" dirty="0"/>
                  <a:t> </a:t>
                </a:r>
                <a:r>
                  <a:rPr lang="ko-KR" altLang="en-US" sz="2000" dirty="0"/>
                  <a:t>간단한 시작</a:t>
                </a:r>
                <a:r>
                  <a:rPr lang="en-US" altLang="ko-KR" sz="2000" dirty="0"/>
                  <a:t>, </a:t>
                </a:r>
                <a:r>
                  <a:rPr lang="ko-KR" altLang="en-US" sz="2000" dirty="0"/>
                  <a:t>분산</a:t>
                </a:r>
                <a:r>
                  <a:rPr lang="en-US" altLang="ko-KR" sz="20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2000" dirty="0"/>
                  <a:t> 추정하기</a:t>
                </a:r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D1823C69-DEFF-B28E-5571-97BD4A7E3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579" t="-2778" b="-19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666FDB-7F05-2FA9-E623-234EEBF95F0E}"/>
                  </a:ext>
                </a:extLst>
              </p:cNvPr>
              <p:cNvSpPr txBox="1"/>
              <p:nvPr/>
            </p:nvSpPr>
            <p:spPr>
              <a:xfrm>
                <a:off x="613776" y="1246429"/>
                <a:ext cx="11785951" cy="3528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이번에는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라는 것을 안다고 가정하고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가장 그럴듯한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을 찾아</a:t>
                </a:r>
                <a:r>
                  <a:rPr lang="ko-KR" altLang="en-US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봅시다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데이터</a:t>
                </a:r>
                <a:r>
                  <a:rPr lang="en-US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동일하게 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로 고정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목표</a:t>
                </a:r>
                <a:r>
                  <a:rPr lang="en-US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가장 그럴듯한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무엇일까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?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로그우도</a:t>
                </a:r>
                <a:r>
                  <a:rPr lang="en-US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ko-KR" sz="200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ko-KR" altLang="ko-KR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altLang="ko-KR" sz="200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ko-KR" altLang="ko-KR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sz="20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altLang="ko-KR" sz="2000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ln</m:t>
                            </m:r>
                            <m:r>
                              <a:rPr lang="en-US" altLang="ko-KR" sz="2000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ko-KR" altLang="ko-KR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ko-KR" sz="20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sz="2000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altLang="ko-KR" sz="200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ko-KR" altLang="ko-KR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0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ko-KR" altLang="ko-KR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ko-KR" sz="200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ko-KR" sz="20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ko-KR" sz="20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ko-KR" altLang="ko-KR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ko-KR" sz="200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ko-KR" sz="20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ko-KR" altLang="ko-KR" sz="20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ko-KR" sz="200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3−4</m:t>
                          </m:r>
                          <m:sSup>
                            <m:sSupPr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+(</m:t>
                          </m:r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4−4</m:t>
                          </m:r>
                          <m:sSup>
                            <m:sSupPr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+(</m:t>
                          </m:r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5−4</m:t>
                          </m:r>
                          <m:sSup>
                            <m:sSupPr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)∝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−1.5</m:t>
                      </m:r>
                      <m:r>
                        <m:rPr>
                          <m:sty m:val="p"/>
                        </m:rP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−1.5</m:t>
                      </m:r>
                      <m:r>
                        <m:rPr>
                          <m:sty m:val="p"/>
                        </m:rP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666FDB-7F05-2FA9-E623-234EEBF95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76" y="1246429"/>
                <a:ext cx="11785951" cy="3528595"/>
              </a:xfrm>
              <a:prstGeom prst="rect">
                <a:avLst/>
              </a:prstGeom>
              <a:blipFill>
                <a:blip r:embed="rId3"/>
                <a:stretch>
                  <a:fillRect l="-569" t="-6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5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CB0F4536-A376-C19B-2969-5FE70AB73C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sz="1800" dirty="0"/>
                  <a:t>Univariate: </a:t>
                </a:r>
                <a:r>
                  <a:rPr lang="ko-KR" altLang="en-US" sz="1800" dirty="0"/>
                  <a:t>가장</a:t>
                </a:r>
                <a:r>
                  <a:rPr lang="en-US" altLang="ko-KR" sz="1800" dirty="0"/>
                  <a:t> </a:t>
                </a:r>
                <a:r>
                  <a:rPr lang="ko-KR" altLang="en-US" sz="1800" dirty="0"/>
                  <a:t>간단한 시작</a:t>
                </a:r>
                <a:r>
                  <a:rPr lang="en-US" altLang="ko-KR" sz="1800" dirty="0"/>
                  <a:t>, </a:t>
                </a:r>
                <a:r>
                  <a:rPr lang="ko-KR" altLang="en-US" sz="1800" dirty="0"/>
                  <a:t>분산</a:t>
                </a:r>
                <a:r>
                  <a:rPr lang="en-US" altLang="ko-KR" sz="1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 dirty="0"/>
                  <a:t> 추정하기</a:t>
                </a:r>
                <a:endParaRPr lang="ko-KR" altLang="en-US" sz="2000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CB0F4536-A376-C19B-2969-5FE70AB73C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73" b="-13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D604A731-6021-4AF3-A60C-27A4A42A03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8890247"/>
                  </p:ext>
                </p:extLst>
              </p:nvPr>
            </p:nvGraphicFramePr>
            <p:xfrm>
              <a:off x="710847" y="1646194"/>
              <a:ext cx="11859841" cy="2593296"/>
            </p:xfrm>
            <a:graphic>
              <a:graphicData uri="http://schemas.openxmlformats.org/drawingml/2006/table">
                <a:tbl>
                  <a:tblPr firstRow="1" bandRow="1" bandCol="1"/>
                  <a:tblGrid>
                    <a:gridCol w="2266954">
                      <a:extLst>
                        <a:ext uri="{9D8B030D-6E8A-4147-A177-3AD203B41FA5}">
                          <a16:colId xmlns:a16="http://schemas.microsoft.com/office/drawing/2014/main" val="2395553722"/>
                        </a:ext>
                      </a:extLst>
                    </a:gridCol>
                    <a:gridCol w="2487509">
                      <a:extLst>
                        <a:ext uri="{9D8B030D-6E8A-4147-A177-3AD203B41FA5}">
                          <a16:colId xmlns:a16="http://schemas.microsoft.com/office/drawing/2014/main" val="494948606"/>
                        </a:ext>
                      </a:extLst>
                    </a:gridCol>
                    <a:gridCol w="2309561">
                      <a:extLst>
                        <a:ext uri="{9D8B030D-6E8A-4147-A177-3AD203B41FA5}">
                          <a16:colId xmlns:a16="http://schemas.microsoft.com/office/drawing/2014/main" val="1813525099"/>
                        </a:ext>
                      </a:extLst>
                    </a:gridCol>
                    <a:gridCol w="2308308">
                      <a:extLst>
                        <a:ext uri="{9D8B030D-6E8A-4147-A177-3AD203B41FA5}">
                          <a16:colId xmlns:a16="http://schemas.microsoft.com/office/drawing/2014/main" val="150242302"/>
                        </a:ext>
                      </a:extLst>
                    </a:gridCol>
                    <a:gridCol w="2487509">
                      <a:extLst>
                        <a:ext uri="{9D8B030D-6E8A-4147-A177-3AD203B41FA5}">
                          <a16:colId xmlns:a16="http://schemas.microsoft.com/office/drawing/2014/main" val="3396128268"/>
                        </a:ext>
                      </a:extLst>
                    </a:gridCol>
                  </a:tblGrid>
                  <a:tr h="58702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ko-K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 (후보)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ko-KR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−1.5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ko-KR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ko-KR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 (비례값)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62724274"/>
                      </a:ext>
                    </a:extLst>
                  </a:tr>
                  <a:tr h="4012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0.50</a:t>
                          </a:r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-0.693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1.040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2.000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-0.960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5171810"/>
                      </a:ext>
                    </a:extLst>
                  </a:tr>
                  <a:tr h="4012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0.60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-0.511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0.766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1.667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-0.900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9358141"/>
                      </a:ext>
                    </a:extLst>
                  </a:tr>
                  <a:tr h="4012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0.67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-0.400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0.601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1.493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-0.892 (Max)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8343767"/>
                      </a:ext>
                    </a:extLst>
                  </a:tr>
                  <a:tr h="4012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0.70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-0.357</a:t>
                          </a:r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0.535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1.429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-0.894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2260092"/>
                      </a:ext>
                    </a:extLst>
                  </a:tr>
                  <a:tr h="4012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1.000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-1.000</a:t>
                          </a:r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10624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D604A731-6021-4AF3-A60C-27A4A42A03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8890247"/>
                  </p:ext>
                </p:extLst>
              </p:nvPr>
            </p:nvGraphicFramePr>
            <p:xfrm>
              <a:off x="710847" y="1646194"/>
              <a:ext cx="11859841" cy="2593296"/>
            </p:xfrm>
            <a:graphic>
              <a:graphicData uri="http://schemas.openxmlformats.org/drawingml/2006/table">
                <a:tbl>
                  <a:tblPr firstRow="1" bandRow="1" bandCol="1"/>
                  <a:tblGrid>
                    <a:gridCol w="2266954">
                      <a:extLst>
                        <a:ext uri="{9D8B030D-6E8A-4147-A177-3AD203B41FA5}">
                          <a16:colId xmlns:a16="http://schemas.microsoft.com/office/drawing/2014/main" val="2395553722"/>
                        </a:ext>
                      </a:extLst>
                    </a:gridCol>
                    <a:gridCol w="2487509">
                      <a:extLst>
                        <a:ext uri="{9D8B030D-6E8A-4147-A177-3AD203B41FA5}">
                          <a16:colId xmlns:a16="http://schemas.microsoft.com/office/drawing/2014/main" val="494948606"/>
                        </a:ext>
                      </a:extLst>
                    </a:gridCol>
                    <a:gridCol w="2309561">
                      <a:extLst>
                        <a:ext uri="{9D8B030D-6E8A-4147-A177-3AD203B41FA5}">
                          <a16:colId xmlns:a16="http://schemas.microsoft.com/office/drawing/2014/main" val="1813525099"/>
                        </a:ext>
                      </a:extLst>
                    </a:gridCol>
                    <a:gridCol w="2308308">
                      <a:extLst>
                        <a:ext uri="{9D8B030D-6E8A-4147-A177-3AD203B41FA5}">
                          <a16:colId xmlns:a16="http://schemas.microsoft.com/office/drawing/2014/main" val="150242302"/>
                        </a:ext>
                      </a:extLst>
                    </a:gridCol>
                    <a:gridCol w="2487509">
                      <a:extLst>
                        <a:ext uri="{9D8B030D-6E8A-4147-A177-3AD203B41FA5}">
                          <a16:colId xmlns:a16="http://schemas.microsoft.com/office/drawing/2014/main" val="3396128268"/>
                        </a:ext>
                      </a:extLst>
                    </a:gridCol>
                  </a:tblGrid>
                  <a:tr h="58702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9" t="-1042" r="-423925" b="-357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1198" t="-1042" r="-285575" b="-357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6332" t="-1042" r="-208179" b="-357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6332" t="-1042" r="-108179" b="-357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77451" t="-1042" r="-490" b="-357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2724274"/>
                      </a:ext>
                    </a:extLst>
                  </a:tr>
                  <a:tr h="4012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0.50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-0.693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1.040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2.000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-0.960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5171810"/>
                      </a:ext>
                    </a:extLst>
                  </a:tr>
                  <a:tr h="4012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0.60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-0.511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0.766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1.667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-0.900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9358141"/>
                      </a:ext>
                    </a:extLst>
                  </a:tr>
                  <a:tr h="4012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0.67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-0.400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0.601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1.493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-0.892 (Max)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8343767"/>
                      </a:ext>
                    </a:extLst>
                  </a:tr>
                  <a:tr h="4012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0.70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-0.357</a:t>
                          </a:r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0.535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1.429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-0.894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2260092"/>
                      </a:ext>
                    </a:extLst>
                  </a:tr>
                  <a:tr h="4012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0.000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1.000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-1.000</a:t>
                          </a:r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10624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0677B1-49A3-5D59-0223-EF039AB99FCF}"/>
                  </a:ext>
                </a:extLst>
              </p:cNvPr>
              <p:cNvSpPr txBox="1"/>
              <p:nvPr/>
            </p:nvSpPr>
            <p:spPr>
              <a:xfrm>
                <a:off x="710848" y="4477642"/>
                <a:ext cx="11859841" cy="20270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결론</a:t>
                </a:r>
                <a:r>
                  <a:rPr lang="en-US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0.67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일 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최대가 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된다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이론값</a:t>
                </a:r>
                <a:r>
                  <a:rPr lang="en-US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ko-KR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ko-KR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ln</m:t>
                        </m:r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ko-KR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ko-KR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ko-KR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으로 풀면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𝑀𝐿</m:t>
                        </m:r>
                      </m:sub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∑(</m:t>
                        </m:r>
                        <m:sSub>
                          <m:sSubPr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𝜇</m:t>
                        </m:r>
                        <m:sSup>
                          <m:sSupPr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0.667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입니다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en-US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Segoe UI Emoji" panose="020B0502040204020203" pitchFamily="34" charset="0"/>
                  </a:rPr>
                  <a:t> 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핵심 교육 포인트</a:t>
                </a:r>
                <a:r>
                  <a:rPr lang="en-US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이는 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로 나눈 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비편향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분산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과 다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르다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ML 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추정량은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편향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(bias)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될 수 있다는 중요한 사실과 함께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이것이 </a:t>
                </a:r>
                <a:r>
                  <a:rPr lang="en-US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REML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필요한 이유임을 자연스럽게 연결할 수 있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0677B1-49A3-5D59-0223-EF039AB99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8" y="4477642"/>
                <a:ext cx="11859841" cy="2027093"/>
              </a:xfrm>
              <a:prstGeom prst="rect">
                <a:avLst/>
              </a:prstGeom>
              <a:blipFill>
                <a:blip r:embed="rId4"/>
                <a:stretch>
                  <a:fillRect l="-463" t="-1205" r="-411" b="-4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09FCC6A-4690-B996-1F24-BC9CAB4FCEEC}"/>
              </a:ext>
            </a:extLst>
          </p:cNvPr>
          <p:cNvSpPr txBox="1"/>
          <p:nvPr/>
        </p:nvSpPr>
        <p:spPr>
          <a:xfrm>
            <a:off x="710847" y="1054940"/>
            <a:ext cx="676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ko-KR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엑셀로 손으로 풀기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(Grid Search)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마켓 산스 Medium" panose="02000000000000000000" pitchFamily="50" charset="-127"/>
              <a:ea typeface="G마켓 산스 Medium" panose="02000000000000000000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3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3AABF-92AF-C135-C3F7-AAA7AA1C2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A6D0B8AD-AFEC-6B43-F15F-82291F0E12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(Multivariate) </a:t>
                </a:r>
                <a:r>
                  <a:rPr lang="ko-KR" altLang="ko-KR" dirty="0"/>
                  <a:t>최종 목표</a:t>
                </a:r>
                <a:r>
                  <a:rPr lang="en-US" altLang="ko-KR" dirty="0"/>
                  <a:t>: </a:t>
                </a:r>
                <a:r>
                  <a:rPr lang="ko-KR" altLang="ko-KR" dirty="0"/>
                  <a:t>분산 성분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/>
                  <a:t>) </a:t>
                </a:r>
                <a:r>
                  <a:rPr lang="ko-KR" altLang="ko-KR" dirty="0"/>
                  <a:t>추정하기</a:t>
                </a:r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A6D0B8AD-AFEC-6B43-F15F-82291F0E12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42" t="-12500" b="-347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1">
            <a:extLst>
              <a:ext uri="{FF2B5EF4-FFF2-40B4-BE49-F238E27FC236}">
                <a16:creationId xmlns:a16="http://schemas.microsoft.com/office/drawing/2014/main" id="{93852279-CACE-05D0-5050-0F8A78B5B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30" y="1348725"/>
            <a:ext cx="184731" cy="86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600" b="0" i="0" u="none" strike="noStrike" cap="none" normalizeH="0" baseline="0">
              <a:ln>
                <a:noFill/>
              </a:ln>
              <a:solidFill>
                <a:srgbClr val="0F476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FBD335-57FC-963D-A041-B46666B57F45}"/>
                  </a:ext>
                </a:extLst>
              </p:cNvPr>
              <p:cNvSpPr txBox="1"/>
              <p:nvPr/>
            </p:nvSpPr>
            <p:spPr>
              <a:xfrm>
                <a:off x="701399" y="965263"/>
                <a:ext cx="11904258" cy="2289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Multivariate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추정은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동물육종학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(Animal Breeding)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맥락에서 볼 때 반복측정 혼합모형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(Repeated Measures Mixed Model)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분산 성분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을 추정하는 것을 의미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성분들이 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행렬과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을 결정</a:t>
                </a:r>
              </a:p>
              <a:p>
                <a:pPr algn="just">
                  <a:spcAft>
                    <a:spcPts val="1000"/>
                  </a:spcAft>
                </a:pPr>
                <a:r>
                  <a:rPr lang="en-US" altLang="ko-KR" dirty="0">
                    <a:effectLst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자체를 직접 추정하는 것이 아니라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구성하는 </a:t>
                </a:r>
                <a:r>
                  <a:rPr lang="ko-KR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파라미터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ML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로 추정하는 것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모델</a:t>
                </a:r>
                <a:r>
                  <a:rPr lang="en-US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가장 간단한 동물 모형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(2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마리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각각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2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회 반복측정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i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=1, 2 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동물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), j=1, 2 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측정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))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데이터</a:t>
                </a:r>
                <a:r>
                  <a:rPr lang="en-US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(4x1 </a:t>
                </a:r>
                <a:r>
                  <a:rPr lang="ko-KR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벡터 </a:t>
                </a:r>
                <a14:m>
                  <m:oMath xmlns:m="http://schemas.openxmlformats.org/officeDocument/2006/math"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𝐲</m:t>
                    </m:r>
                  </m:oMath>
                </a14:m>
                <a:r>
                  <a:rPr lang="en-US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):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동물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동물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FBD335-57FC-963D-A041-B46666B57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99" y="965263"/>
                <a:ext cx="11904258" cy="2289601"/>
              </a:xfrm>
              <a:prstGeom prst="rect">
                <a:avLst/>
              </a:prstGeom>
              <a:blipFill>
                <a:blip r:embed="rId3"/>
                <a:stretch>
                  <a:fillRect l="-307" t="-1064" r="-461" b="-34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A4CF22-3B3A-1B07-B7A9-8F439F2B8A6A}"/>
                  </a:ext>
                </a:extLst>
              </p:cNvPr>
              <p:cNvSpPr txBox="1"/>
              <p:nvPr/>
            </p:nvSpPr>
            <p:spPr>
              <a:xfrm>
                <a:off x="710730" y="3505679"/>
                <a:ext cx="11645954" cy="2926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분산</a:t>
                </a:r>
                <a:r>
                  <a:rPr lang="en-US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-</a:t>
                </a:r>
                <a:r>
                  <a:rPr lang="ko-KR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공분산 행렬</a:t>
                </a:r>
                <a:r>
                  <a:rPr lang="en-US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):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>
                          <a:effectLst/>
                          <a:latin typeface="G마켓 산스 Medium" panose="02000000000000000000" pitchFamily="50" charset="-127"/>
                          <a:ea typeface="G마켓 산스 Medium" panose="02000000000000000000" pitchFamily="50" charset="-127"/>
                          <a:cs typeface="Times New Roman" panose="02020603050405020304" pitchFamily="18" charset="0"/>
                        </a:rPr>
                        <m:t>Var</m:t>
                      </m:r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b="1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𝑍𝐺</m:t>
                      </m:r>
                      <m:sSup>
                        <m:s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ko-KR" altLang="ko-KR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ko-KR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altLang="ko-KR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altLang="ko-KR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ko-KR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ko-KR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ko-KR" altLang="ko-KR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단순화</a:t>
                </a:r>
                <a:r>
                  <a:rPr lang="en-US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)/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이라고 가정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고정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데이터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편차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b="1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𝐲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ko-KR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𝐗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ko-KR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A4CF22-3B3A-1B07-B7A9-8F439F2B8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0" y="3505679"/>
                <a:ext cx="11645954" cy="2926635"/>
              </a:xfrm>
              <a:prstGeom prst="rect">
                <a:avLst/>
              </a:prstGeom>
              <a:blipFill>
                <a:blip r:embed="rId4"/>
                <a:stretch>
                  <a:fillRect l="-366" t="-833" b="-27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1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B4BE057E-1A6A-A973-06AD-4C7E6A9E754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sz="1800" dirty="0"/>
                  <a:t>(Multivariate) </a:t>
                </a:r>
                <a:r>
                  <a:rPr lang="ko-KR" altLang="ko-KR" sz="1800" dirty="0"/>
                  <a:t>최종 목표</a:t>
                </a:r>
                <a:r>
                  <a:rPr lang="en-US" altLang="ko-KR" sz="1800" dirty="0"/>
                  <a:t>: </a:t>
                </a:r>
                <a:r>
                  <a:rPr lang="ko-KR" altLang="ko-KR" sz="1800" dirty="0"/>
                  <a:t>분산 성분</a:t>
                </a:r>
                <a:r>
                  <a:rPr lang="en-US" altLang="ko-KR" sz="1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sz="1800" dirty="0"/>
                  <a:t>) </a:t>
                </a:r>
                <a:r>
                  <a:rPr lang="ko-KR" altLang="ko-KR" sz="1800" dirty="0"/>
                  <a:t>추정하기</a:t>
                </a:r>
                <a:endParaRPr lang="ko-KR" altLang="en-US" sz="2000" b="1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B4BE057E-1A6A-A973-06AD-4C7E6A9E7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73" b="-13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1AEBCA-01E4-F53C-BAAB-9816AEED0F39}"/>
                  </a:ext>
                </a:extLst>
              </p:cNvPr>
              <p:cNvSpPr txBox="1"/>
              <p:nvPr/>
            </p:nvSpPr>
            <p:spPr>
              <a:xfrm>
                <a:off x="710849" y="1270945"/>
                <a:ext cx="11782841" cy="2508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로그우도</a:t>
                </a:r>
                <a:r>
                  <a:rPr lang="en-US" altLang="ko-KR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(Multivariate Normal):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)∝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(|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altLang="ko-KR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|)</m:t>
                      </m:r>
                      <m:r>
                        <a:rPr lang="en-US" altLang="ko-KR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sSup>
                            <m:sSupPr>
                              <m:ctrlPr>
                                <a:rPr lang="ko-KR" altLang="ko-KR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e>
                            <m:sup>
                              <m:r>
                                <a:rPr lang="en-US" altLang="ko-KR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sSup>
                        <m:s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ko-KR" altLang="ko-KR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b="1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en-US" altLang="ko-KR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이제 파라미터가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ko-KR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두 개이므로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엑셀에서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Grid Search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수행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엑셀로 풀기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Grid Search)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이것은 손으로 푸는 것은 불가능하지만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엑셀의 행렬 함수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(MINVERSE, MDETERM, MMULT)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사용하면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ML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원리를 정확하게 보여줄 수 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41AEBCA-01E4-F53C-BAAB-9816AEED0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270945"/>
                <a:ext cx="11782841" cy="2508892"/>
              </a:xfrm>
              <a:prstGeom prst="rect">
                <a:avLst/>
              </a:prstGeom>
              <a:blipFill>
                <a:blip r:embed="rId3"/>
                <a:stretch>
                  <a:fillRect l="-362" t="-1456" r="-466" b="-29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8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80FBF339-557E-C12C-0910-518CEF8F345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just"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altLang="ko-KR" sz="1800" dirty="0"/>
                  <a:t>(Multivariate) </a:t>
                </a:r>
                <a:r>
                  <a:rPr lang="ko-KR" altLang="ko-KR" sz="1800" dirty="0"/>
                  <a:t>최종 목표</a:t>
                </a:r>
                <a:r>
                  <a:rPr lang="en-US" altLang="ko-KR" sz="1800" dirty="0"/>
                  <a:t>: </a:t>
                </a:r>
                <a:r>
                  <a:rPr lang="ko-KR" altLang="ko-KR" sz="1800" dirty="0"/>
                  <a:t>분산 성분</a:t>
                </a:r>
                <a:r>
                  <a:rPr lang="en-US" altLang="ko-KR" sz="1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sz="1800" dirty="0"/>
                  <a:t>) </a:t>
                </a:r>
                <a:r>
                  <a:rPr lang="ko-KR" altLang="ko-KR" sz="1800" dirty="0"/>
                  <a:t>추정하기</a:t>
                </a:r>
                <a:endParaRPr lang="ko-KR" altLang="ko-KR" sz="1800" b="1" dirty="0">
                  <a:solidFill>
                    <a:srgbClr val="0F4761"/>
                  </a:solidFill>
                  <a:effectLst/>
                  <a:latin typeface="Aptos Display" panose="020B00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80FBF339-557E-C12C-0910-518CEF8F34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73" b="-13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A78CD4-3034-264A-BE89-57D984B11F1F}"/>
                  </a:ext>
                </a:extLst>
              </p:cNvPr>
              <p:cNvSpPr txBox="1"/>
              <p:nvPr/>
            </p:nvSpPr>
            <p:spPr>
              <a:xfrm>
                <a:off x="568678" y="1006417"/>
                <a:ext cx="11876147" cy="5141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엑셀 시트 구성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71450" indent="-1714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Rows: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후보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(e.g., 1, 2, 3, 4, ...), Columns: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후보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(e.g., 1, 2, 3, 4, ...)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71450" indent="-1714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데이터 벡터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y_star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[-3, -1, 1, 3]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71450" indent="-1714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Grid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각 셀에서 수행할 계산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ko-KR" b="0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테스트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):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71450" indent="-1714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V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행렬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구성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V = [[6, 4, 0, 0], [4, 6, 0, 0], [0, 0, 6, 4], [0, 0, 4, 6]]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71450" indent="-1714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altLang="ko-KR" b="0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(|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ko-KR" b="0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|)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계산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=LN(MDETERM(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V_range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))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71450" indent="-1714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|V| = (36-16) * (36-16) = 20*20 = 400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71450" indent="-1714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altLang="ko-KR" b="0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400</m:t>
                    </m:r>
                    <m:r>
                      <a:rPr lang="en-US" altLang="ko-KR" b="0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)≈</m:t>
                    </m:r>
                    <m:r>
                      <a:rPr lang="en-US" altLang="ko-KR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5.99</m:t>
                    </m:r>
                  </m:oMath>
                </a14:m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71450" indent="-1714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계산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=MINVERSE(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V_range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(4x4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행렬이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반환됨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71450" indent="-1714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V_inv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= [[0.3, -0.2, 0, 0], [-0.2, 0.3, 0, 0], [0, 0, 0.3, -0.2], [0, 0, -0.2, 0.3]]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71450" indent="-1714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sSup>
                          <m:sSupPr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∗</m:t>
                            </m:r>
                          </m:e>
                          <m:sup>
                            <m:r>
                              <a:rPr lang="en-US" altLang="ko-KR" b="0" i="1" smtClean="0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계산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(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핵심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제곱합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부분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=MMULT(MMULT(TRANSPOSE(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y_star_range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),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V_inv_range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),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y_star_range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71450" indent="-1714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[-3, -1, 1, 3] </a:t>
                </a:r>
                <a:r>
                  <a:rPr lang="en-US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V_inv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[-3, -1, 1, 3] = 3.6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A78CD4-3034-264A-BE89-57D984B11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78" y="1006417"/>
                <a:ext cx="11876147" cy="5141600"/>
              </a:xfrm>
              <a:prstGeom prst="rect">
                <a:avLst/>
              </a:prstGeom>
              <a:blipFill>
                <a:blip r:embed="rId3"/>
                <a:stretch>
                  <a:fillRect l="-308" t="-711" r="-462" b="-9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4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D5F84141-A322-9CB5-FFA8-5BD1D49CCA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just">
                  <a:spcBef>
                    <a:spcPts val="800"/>
                  </a:spcBef>
                  <a:spcAft>
                    <a:spcPts val="400"/>
                  </a:spcAft>
                </a:pPr>
                <a:r>
                  <a:rPr lang="en-US" altLang="ko-KR" sz="1800" dirty="0"/>
                  <a:t>(Multivariable) </a:t>
                </a:r>
                <a:r>
                  <a:rPr lang="ko-KR" altLang="ko-KR" sz="1800" dirty="0"/>
                  <a:t>최종 목표</a:t>
                </a:r>
                <a:r>
                  <a:rPr lang="en-US" altLang="ko-KR" sz="1800" dirty="0"/>
                  <a:t>: </a:t>
                </a:r>
                <a:r>
                  <a:rPr lang="ko-KR" altLang="ko-KR" sz="1800" dirty="0"/>
                  <a:t>분산 성분</a:t>
                </a:r>
                <a:r>
                  <a:rPr lang="en-US" altLang="ko-KR" sz="1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sz="1800" dirty="0"/>
                  <a:t>) </a:t>
                </a:r>
                <a:r>
                  <a:rPr lang="ko-KR" altLang="ko-KR" sz="1800" dirty="0"/>
                  <a:t>추정하기</a:t>
                </a:r>
                <a:endParaRPr lang="ko-KR" altLang="ko-KR" sz="1800" b="1" dirty="0">
                  <a:solidFill>
                    <a:srgbClr val="0F4761"/>
                  </a:solidFill>
                  <a:effectLst/>
                  <a:latin typeface="Aptos Display" panose="020B00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D5F84141-A322-9CB5-FFA8-5BD1D49CC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73" b="-13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0F6C7B-EF5C-EDC2-23E3-97073AB2A94D}"/>
                  </a:ext>
                </a:extLst>
              </p:cNvPr>
              <p:cNvSpPr txBox="1"/>
              <p:nvPr/>
            </p:nvSpPr>
            <p:spPr>
              <a:xfrm>
                <a:off x="710849" y="1165223"/>
                <a:ext cx="11829494" cy="2949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최종 </a:t>
                </a:r>
                <a14:m>
                  <m:oMath xmlns:m="http://schemas.openxmlformats.org/officeDocument/2006/math"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𝑙𝑛</m:t>
                    </m:r>
                    <m:r>
                      <a:rPr lang="en-US" altLang="ko-KR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ko-KR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비례값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계산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= -0.5 * (step_2) - 0.5 * (step_4) = -0.5 * 5.99 - 0.5 * 4.0 = -2.995 - 2.0 = -4.79</a:t>
                </a:r>
                <a:r>
                  <a:rPr lang="en-US" altLang="ko-KR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</a:p>
              <a:p>
                <a:pPr marL="742950" lvl="1" indent="-28575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계산을 모든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조합에 대해 수행하고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엑셀의 조건부 서식을 사용해 </a:t>
                </a:r>
                <a14:m>
                  <m:oMath xmlns:m="http://schemas.openxmlformats.org/officeDocument/2006/math"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𝑙𝑛</m:t>
                    </m:r>
                    <m:r>
                      <a:rPr lang="en-US" altLang="ko-KR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ko-KR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값이 가장 큰 셀을 찾도록 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</a:p>
              <a:p>
                <a:pPr marL="285750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endParaRPr lang="en-US" altLang="ko-KR" dirty="0"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결론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Grid Search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통해 </a:t>
                </a:r>
                <a14:m>
                  <m:oMath xmlns:m="http://schemas.openxmlformats.org/officeDocument/2006/math"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𝑙𝑛</m:t>
                    </m:r>
                    <m:r>
                      <a:rPr lang="en-US" altLang="ko-KR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ko-KR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값이 최대가 되는 </a:t>
                </a:r>
                <a14:m>
                  <m:oMath xmlns:m="http://schemas.openxmlformats.org/officeDocument/2006/math">
                    <m:r>
                      <a:rPr lang="en-US" altLang="ko-KR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ko-KR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조합을 찾을 수 있다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이것이 바로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ML </a:t>
                </a:r>
                <a:r>
                  <a:rPr lang="ko-KR" altLang="ko-KR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추정값</a:t>
                </a:r>
                <a:r>
                  <a:rPr lang="ko-KR" altLang="en-US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</a:p>
              <a:p>
                <a:pPr marL="742950" lvl="1" indent="-28575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예제는 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ML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추정에 컴퓨터 프로그램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(ASREML, WOMBAT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등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필요한지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(Grid Search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대신 더 효율적인 알고리즘을 사용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명확하게 보여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준다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0F6C7B-EF5C-EDC2-23E3-97073AB2A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165223"/>
                <a:ext cx="11829494" cy="2949525"/>
              </a:xfrm>
              <a:prstGeom prst="rect">
                <a:avLst/>
              </a:prstGeom>
              <a:blipFill>
                <a:blip r:embed="rId3"/>
                <a:stretch>
                  <a:fillRect l="-361" t="-826" r="-928" b="-2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7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D6C87C-712E-C38D-1203-B405A124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D480DA8-DDA3-C89D-B59F-05B4432CD2DB}"/>
              </a:ext>
            </a:extLst>
          </p:cNvPr>
          <p:cNvGraphicFramePr>
            <a:graphicFrameLocks noGrp="1"/>
          </p:cNvGraphicFramePr>
          <p:nvPr/>
        </p:nvGraphicFramePr>
        <p:xfrm>
          <a:off x="1597608" y="2012954"/>
          <a:ext cx="10244558" cy="4795829"/>
        </p:xfrm>
        <a:graphic>
          <a:graphicData uri="http://schemas.openxmlformats.org/drawingml/2006/table">
            <a:tbl>
              <a:tblPr/>
              <a:tblGrid>
                <a:gridCol w="739298">
                  <a:extLst>
                    <a:ext uri="{9D8B030D-6E8A-4147-A177-3AD203B41FA5}">
                      <a16:colId xmlns:a16="http://schemas.microsoft.com/office/drawing/2014/main" val="2412989546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3111560458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2978052857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3726015012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403291057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1126724642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1286378356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2694904259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3778205065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4257972926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1362924517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3216748324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3770638005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3333045696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4160228226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4018915024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2575621752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3329091746"/>
                    </a:ext>
                  </a:extLst>
                </a:gridCol>
                <a:gridCol w="528070">
                  <a:extLst>
                    <a:ext uri="{9D8B030D-6E8A-4147-A177-3AD203B41FA5}">
                      <a16:colId xmlns:a16="http://schemas.microsoft.com/office/drawing/2014/main" val="2749916597"/>
                    </a:ext>
                  </a:extLst>
                </a:gridCol>
              </a:tblGrid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469325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y-ymean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animal1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animal1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animal2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animal2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ZGZ'+R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73640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animal1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animal1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403352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animal1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animal1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070012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animal2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animal2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676758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animal2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animal2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82659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85773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Grid search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ln|V|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063689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Assume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009050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V-1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234927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919475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285556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838060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085151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678733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097802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y'V-1y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032463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208329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63290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LN(L)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567780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-4.7957323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042460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385307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94912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Grid search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ln|V|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146993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Assume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646417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V-1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193313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-0.43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646453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-0.43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290453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-0.43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443793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-0.43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950650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051234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y'V-1y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681890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481228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877328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LN(L)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175797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-5.0887673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472809"/>
                  </a:ext>
                </a:extLst>
              </a:tr>
              <a:tr h="12961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85246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1">
                <a:extLst>
                  <a:ext uri="{FF2B5EF4-FFF2-40B4-BE49-F238E27FC236}">
                    <a16:creationId xmlns:a16="http://schemas.microsoft.com/office/drawing/2014/main" id="{71289F2C-0B49-90EA-C0D9-D84414B262CC}"/>
                  </a:ext>
                </a:extLst>
              </p:cNvPr>
              <p:cNvSpPr txBox="1"/>
              <p:nvPr/>
            </p:nvSpPr>
            <p:spPr>
              <a:xfrm>
                <a:off x="4359875" y="2274888"/>
                <a:ext cx="506412" cy="17780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100" b="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1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sz="1100" dirty="0"/>
              </a:p>
            </p:txBody>
          </p:sp>
        </mc:Choice>
        <mc:Fallback>
          <p:sp>
            <p:nvSpPr>
              <p:cNvPr id="5" name="TextBox 1">
                <a:extLst>
                  <a:ext uri="{FF2B5EF4-FFF2-40B4-BE49-F238E27FC236}">
                    <a16:creationId xmlns:a16="http://schemas.microsoft.com/office/drawing/2014/main" id="{71289F2C-0B49-90EA-C0D9-D84414B26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875" y="2274888"/>
                <a:ext cx="506412" cy="177800"/>
              </a:xfrm>
              <a:prstGeom prst="rect">
                <a:avLst/>
              </a:prstGeom>
              <a:blipFill>
                <a:blip r:embed="rId2"/>
                <a:stretch>
                  <a:fillRect l="-3614" r="-3614" b="-103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99C8BCF5-A123-5AB8-EB62-6CE45AAB1088}"/>
                  </a:ext>
                </a:extLst>
              </p:cNvPr>
              <p:cNvSpPr txBox="1"/>
              <p:nvPr/>
            </p:nvSpPr>
            <p:spPr>
              <a:xfrm>
                <a:off x="5047263" y="2272663"/>
                <a:ext cx="182562" cy="17780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sz="1100" dirty="0"/>
              </a:p>
            </p:txBody>
          </p:sp>
        </mc:Choice>
        <mc:Fallback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99C8BCF5-A123-5AB8-EB62-6CE45AAB1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263" y="2272663"/>
                <a:ext cx="182562" cy="177800"/>
              </a:xfrm>
              <a:prstGeom prst="rect">
                <a:avLst/>
              </a:prstGeom>
              <a:blipFill>
                <a:blip r:embed="rId3"/>
                <a:stretch>
                  <a:fillRect l="-13333" r="-10000" b="-68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A9A92C9C-86FF-4B71-A844-5EB49740789C}"/>
                  </a:ext>
                </a:extLst>
              </p:cNvPr>
              <p:cNvSpPr txBox="1"/>
              <p:nvPr/>
            </p:nvSpPr>
            <p:spPr>
              <a:xfrm>
                <a:off x="5638404" y="2632869"/>
                <a:ext cx="182562" cy="1762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sz="1100" dirty="0"/>
              </a:p>
            </p:txBody>
          </p:sp>
        </mc:Choice>
        <mc:Fallback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A9A92C9C-86FF-4B71-A844-5EB497407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404" y="2632869"/>
                <a:ext cx="182562" cy="176212"/>
              </a:xfrm>
              <a:prstGeom prst="rect">
                <a:avLst/>
              </a:prstGeom>
              <a:blipFill>
                <a:blip r:embed="rId3"/>
                <a:stretch>
                  <a:fillRect l="-13333" r="-10000" b="-68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85ADA1F6-EADF-42A5-AECD-FFA1720BFD52}"/>
                  </a:ext>
                </a:extLst>
              </p:cNvPr>
              <p:cNvSpPr txBox="1"/>
              <p:nvPr/>
            </p:nvSpPr>
            <p:spPr>
              <a:xfrm>
                <a:off x="6071333" y="2636136"/>
                <a:ext cx="508000" cy="17780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100" b="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1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sz="1100" dirty="0"/>
              </a:p>
            </p:txBody>
          </p:sp>
        </mc:Choice>
        <mc:Fallback>
          <p:sp>
            <p:nvSpPr>
              <p:cNvPr id="8" name="TextBox 4">
                <a:extLst>
                  <a:ext uri="{FF2B5EF4-FFF2-40B4-BE49-F238E27FC236}">
                    <a16:creationId xmlns:a16="http://schemas.microsoft.com/office/drawing/2014/main" id="{85ADA1F6-EADF-42A5-AECD-FFA1720BF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333" y="2636136"/>
                <a:ext cx="508000" cy="177800"/>
              </a:xfrm>
              <a:prstGeom prst="rect">
                <a:avLst/>
              </a:prstGeom>
              <a:blipFill>
                <a:blip r:embed="rId2"/>
                <a:stretch>
                  <a:fillRect l="-3614" r="-3614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9177106A-4D17-4D78-90FC-9FF0E0BD4925}"/>
                  </a:ext>
                </a:extLst>
              </p:cNvPr>
              <p:cNvSpPr txBox="1"/>
              <p:nvPr/>
            </p:nvSpPr>
            <p:spPr>
              <a:xfrm>
                <a:off x="4884544" y="2462500"/>
                <a:ext cx="508000" cy="1762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100" b="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1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sz="1100" dirty="0"/>
              </a:p>
            </p:txBody>
          </p:sp>
        </mc:Choice>
        <mc:Fallback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9177106A-4D17-4D78-90FC-9FF0E0BD4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544" y="2462500"/>
                <a:ext cx="508000" cy="176212"/>
              </a:xfrm>
              <a:prstGeom prst="rect">
                <a:avLst/>
              </a:prstGeom>
              <a:blipFill>
                <a:blip r:embed="rId4"/>
                <a:stretch>
                  <a:fillRect l="-3571" r="-2381" b="-68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A48DABD6-6094-4D13-91DD-05C2D90EBE52}"/>
                  </a:ext>
                </a:extLst>
              </p:cNvPr>
              <p:cNvSpPr txBox="1"/>
              <p:nvPr/>
            </p:nvSpPr>
            <p:spPr>
              <a:xfrm>
                <a:off x="5485510" y="2489892"/>
                <a:ext cx="506412" cy="17780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100" b="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1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b="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sz="1100" dirty="0"/>
              </a:p>
            </p:txBody>
          </p:sp>
        </mc:Choice>
        <mc:Fallback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A48DABD6-6094-4D13-91DD-05C2D90EB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510" y="2489892"/>
                <a:ext cx="506412" cy="177800"/>
              </a:xfrm>
              <a:prstGeom prst="rect">
                <a:avLst/>
              </a:prstGeom>
              <a:blipFill>
                <a:blip r:embed="rId2"/>
                <a:stretch>
                  <a:fillRect l="-3614" r="-3614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BCF975B6-983C-43B4-BCB1-06EA88E0491E}"/>
                  </a:ext>
                </a:extLst>
              </p:cNvPr>
              <p:cNvSpPr txBox="1"/>
              <p:nvPr/>
            </p:nvSpPr>
            <p:spPr>
              <a:xfrm>
                <a:off x="4506198" y="2429010"/>
                <a:ext cx="182563" cy="17780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sz="1100" dirty="0"/>
              </a:p>
            </p:txBody>
          </p:sp>
        </mc:Choice>
        <mc:Fallback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BCF975B6-983C-43B4-BCB1-06EA88E04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198" y="2429010"/>
                <a:ext cx="182563" cy="177800"/>
              </a:xfrm>
              <a:prstGeom prst="rect">
                <a:avLst/>
              </a:prstGeom>
              <a:blipFill>
                <a:blip r:embed="rId5"/>
                <a:stretch>
                  <a:fillRect l="-13333" r="-10000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2E47AAFD-96B5-415C-B5FC-9125878AEA98}"/>
                  </a:ext>
                </a:extLst>
              </p:cNvPr>
              <p:cNvSpPr txBox="1"/>
              <p:nvPr/>
            </p:nvSpPr>
            <p:spPr>
              <a:xfrm>
                <a:off x="6198200" y="2517910"/>
                <a:ext cx="182562" cy="17621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sz="1100" dirty="0"/>
              </a:p>
            </p:txBody>
          </p:sp>
        </mc:Choice>
        <mc:Fallback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2E47AAFD-96B5-415C-B5FC-9125878AE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200" y="2517910"/>
                <a:ext cx="182562" cy="176213"/>
              </a:xfrm>
              <a:prstGeom prst="rect">
                <a:avLst/>
              </a:prstGeom>
              <a:blipFill>
                <a:blip r:embed="rId5"/>
                <a:stretch>
                  <a:fillRect l="-13333" r="-10000" b="-103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BC76C8D1-6AE2-4975-A7E7-3C402FA3A222}"/>
                  </a:ext>
                </a:extLst>
              </p:cNvPr>
              <p:cNvSpPr txBox="1"/>
              <p:nvPr/>
            </p:nvSpPr>
            <p:spPr>
              <a:xfrm>
                <a:off x="2489265" y="3163972"/>
                <a:ext cx="182563" cy="1762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sz="1100" dirty="0"/>
              </a:p>
            </p:txBody>
          </p:sp>
        </mc:Choice>
        <mc:Fallback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BC76C8D1-6AE2-4975-A7E7-3C402FA3A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65" y="3163972"/>
                <a:ext cx="182563" cy="176212"/>
              </a:xfrm>
              <a:prstGeom prst="rect">
                <a:avLst/>
              </a:prstGeom>
              <a:blipFill>
                <a:blip r:embed="rId5"/>
                <a:stretch>
                  <a:fillRect l="-13333" r="-10000" b="-103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0B188CE5-11C7-401C-A224-E817B8450A53}"/>
                  </a:ext>
                </a:extLst>
              </p:cNvPr>
              <p:cNvSpPr txBox="1"/>
              <p:nvPr/>
            </p:nvSpPr>
            <p:spPr>
              <a:xfrm>
                <a:off x="2489266" y="3357890"/>
                <a:ext cx="182562" cy="17621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sz="1100" dirty="0"/>
              </a:p>
            </p:txBody>
          </p:sp>
        </mc:Choice>
        <mc:Fallback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0B188CE5-11C7-401C-A224-E817B8450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266" y="3357890"/>
                <a:ext cx="182562" cy="176213"/>
              </a:xfrm>
              <a:prstGeom prst="rect">
                <a:avLst/>
              </a:prstGeom>
              <a:blipFill>
                <a:blip r:embed="rId6"/>
                <a:stretch>
                  <a:fillRect l="-13333" r="-10000" b="-68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0">
                <a:extLst>
                  <a:ext uri="{FF2B5EF4-FFF2-40B4-BE49-F238E27FC236}">
                    <a16:creationId xmlns:a16="http://schemas.microsoft.com/office/drawing/2014/main" id="{86E34990-92D2-1483-56BF-842A49AE8834}"/>
                  </a:ext>
                </a:extLst>
              </p:cNvPr>
              <p:cNvSpPr txBox="1"/>
              <p:nvPr/>
            </p:nvSpPr>
            <p:spPr>
              <a:xfrm>
                <a:off x="6442788" y="920754"/>
                <a:ext cx="6934200" cy="668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indent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 panose="020F0502020204030204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ko-KR" altLang="en-US" sz="2000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ko-KR" altLang="en-US" sz="2000" i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ko-KR" altLang="en-US" sz="20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sepChr m:val=","/>
                          <m:ctrlPr>
                            <a:rPr lang="ko-KR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2000" b="1" i="0">
                              <a:latin typeface="Cambria Math" panose="02040503050406030204" pitchFamily="18" charset="0"/>
                            </a:rPr>
                            <m:t>𝛍</m:t>
                          </m:r>
                        </m:e>
                        <m:e>
                          <m:r>
                            <a:rPr lang="ko-KR" altLang="en-US" sz="20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e>
                          <m:r>
                            <a:rPr lang="ko-KR" altLang="en-US" sz="20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ko-KR" altLang="en-US" sz="2000" b="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ko-KR" alt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0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ko-KR" altLang="en-US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ko-KR" altLang="en-US" sz="2000" b="0" i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ko-KR" alt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ko-KR" altLang="en-US" sz="2000" b="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ko-KR" altLang="en-US" sz="2000" b="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ko-KR" alt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0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o-KR" altLang="en-US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ko-KR" sz="2000" b="0" i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altLang="ko-KR" sz="2000" b="0" i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2000" b="0" i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altLang="ko-KR" sz="2000" b="0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ko-KR" altLang="en-US" sz="2000" b="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ko-KR" alt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0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o-KR" altLang="en-US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endChr m:val=""/>
                          <m:ctrlPr>
                            <a:rPr lang="ko-KR" alt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20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ko-KR" altLang="en-US" sz="20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000" b="1" i="0">
                              <a:latin typeface="Cambria Math" panose="02040503050406030204" pitchFamily="18" charset="0"/>
                            </a:rPr>
                            <m:t>𝛍</m:t>
                          </m:r>
                          <m:r>
                            <a:rPr lang="en-US" altLang="ko-KR" sz="2000" b="1" i="1">
                              <a:latin typeface="Cambria Math" panose="02040503050406030204" pitchFamily="18" charset="0"/>
                            </a:rPr>
                            <m:t>)′</m:t>
                          </m:r>
                          <m:sSup>
                            <m:sSupPr>
                              <m:ctrlPr>
                                <a:rPr lang="ko-KR" alt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000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ko-KR" altLang="en-US" sz="2000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ko-KR" alt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20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ko-KR" altLang="en-US" sz="20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sz="2000" b="1" i="0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15" name="TextBox 10">
                <a:extLst>
                  <a:ext uri="{FF2B5EF4-FFF2-40B4-BE49-F238E27FC236}">
                    <a16:creationId xmlns:a16="http://schemas.microsoft.com/office/drawing/2014/main" id="{86E34990-92D2-1483-56BF-842A49AE8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788" y="920754"/>
                <a:ext cx="6934200" cy="668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19F76BB8-CE42-BD4B-66BF-44134459C4B3}"/>
              </a:ext>
            </a:extLst>
          </p:cNvPr>
          <p:cNvCxnSpPr>
            <a:cxnSpLocks/>
          </p:cNvCxnSpPr>
          <p:nvPr/>
        </p:nvCxnSpPr>
        <p:spPr>
          <a:xfrm flipH="1">
            <a:off x="7202487" y="1437131"/>
            <a:ext cx="2896604" cy="1661669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7EA4001-ADDA-11C3-DB01-0FFDF8FEE6F2}"/>
              </a:ext>
            </a:extLst>
          </p:cNvPr>
          <p:cNvCxnSpPr>
            <a:cxnSpLocks/>
          </p:cNvCxnSpPr>
          <p:nvPr/>
        </p:nvCxnSpPr>
        <p:spPr>
          <a:xfrm flipH="1">
            <a:off x="7566025" y="1437131"/>
            <a:ext cx="4276141" cy="1814947"/>
          </a:xfrm>
          <a:prstGeom prst="straightConnector1">
            <a:avLst/>
          </a:prstGeom>
          <a:ln>
            <a:solidFill>
              <a:srgbClr val="C0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AA5437F-DB02-65C7-1803-25FF324E49DC}"/>
              </a:ext>
            </a:extLst>
          </p:cNvPr>
          <p:cNvSpPr/>
          <p:nvPr/>
        </p:nvSpPr>
        <p:spPr>
          <a:xfrm>
            <a:off x="10546960" y="942270"/>
            <a:ext cx="2571750" cy="7048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ko-KR" altLang="en-US" sz="1100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7A2DBCDE-4ECE-8531-F6D6-833EC8D82356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7673975" y="1647120"/>
            <a:ext cx="4158860" cy="3773966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9519186-96CB-1022-B6D3-3900651B5926}"/>
              </a:ext>
            </a:extLst>
          </p:cNvPr>
          <p:cNvSpPr/>
          <p:nvPr/>
        </p:nvSpPr>
        <p:spPr>
          <a:xfrm>
            <a:off x="9247901" y="939804"/>
            <a:ext cx="1229536" cy="711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ko-KR" altLang="en-US" sz="1100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B4097B13-AB13-2687-1BEB-22366B4D0DA0}"/>
              </a:ext>
            </a:extLst>
          </p:cNvPr>
          <p:cNvCxnSpPr>
            <a:cxnSpLocks/>
          </p:cNvCxnSpPr>
          <p:nvPr/>
        </p:nvCxnSpPr>
        <p:spPr>
          <a:xfrm flipH="1">
            <a:off x="7117557" y="1472432"/>
            <a:ext cx="3040271" cy="36314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7">
                <a:extLst>
                  <a:ext uri="{FF2B5EF4-FFF2-40B4-BE49-F238E27FC236}">
                    <a16:creationId xmlns:a16="http://schemas.microsoft.com/office/drawing/2014/main" id="{82E910FB-0582-434A-9569-D6779FD0E2DD}"/>
                  </a:ext>
                </a:extLst>
              </p:cNvPr>
              <p:cNvSpPr txBox="1"/>
              <p:nvPr/>
            </p:nvSpPr>
            <p:spPr>
              <a:xfrm>
                <a:off x="2797175" y="6303963"/>
                <a:ext cx="182563" cy="17621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sz="1100"/>
              </a:p>
            </p:txBody>
          </p:sp>
        </mc:Choice>
        <mc:Fallback>
          <p:sp>
            <p:nvSpPr>
              <p:cNvPr id="22" name="TextBox 27">
                <a:extLst>
                  <a:ext uri="{FF2B5EF4-FFF2-40B4-BE49-F238E27FC236}">
                    <a16:creationId xmlns:a16="http://schemas.microsoft.com/office/drawing/2014/main" id="{82E910FB-0582-434A-9569-D6779FD0E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175" y="6303963"/>
                <a:ext cx="182563" cy="176212"/>
              </a:xfrm>
              <a:prstGeom prst="rect">
                <a:avLst/>
              </a:prstGeom>
              <a:blipFill>
                <a:blip r:embed="rId5"/>
                <a:stretch>
                  <a:fillRect l="-13333" r="-10000" b="-103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8">
                <a:extLst>
                  <a:ext uri="{FF2B5EF4-FFF2-40B4-BE49-F238E27FC236}">
                    <a16:creationId xmlns:a16="http://schemas.microsoft.com/office/drawing/2014/main" id="{C3ACCA38-D4AA-483F-BD1F-80A0E8BCC05B}"/>
                  </a:ext>
                </a:extLst>
              </p:cNvPr>
              <p:cNvSpPr txBox="1"/>
              <p:nvPr/>
            </p:nvSpPr>
            <p:spPr>
              <a:xfrm>
                <a:off x="2792413" y="6492875"/>
                <a:ext cx="182562" cy="17621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1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ko-KR" sz="11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ko-KR" altLang="en-US" sz="1100"/>
              </a:p>
            </p:txBody>
          </p:sp>
        </mc:Choice>
        <mc:Fallback>
          <p:sp>
            <p:nvSpPr>
              <p:cNvPr id="23" name="TextBox 28">
                <a:extLst>
                  <a:ext uri="{FF2B5EF4-FFF2-40B4-BE49-F238E27FC236}">
                    <a16:creationId xmlns:a16="http://schemas.microsoft.com/office/drawing/2014/main" id="{C3ACCA38-D4AA-483F-BD1F-80A0E8BCC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413" y="6492875"/>
                <a:ext cx="182562" cy="176213"/>
              </a:xfrm>
              <a:prstGeom prst="rect">
                <a:avLst/>
              </a:prstGeom>
              <a:blipFill>
                <a:blip r:embed="rId8"/>
                <a:stretch>
                  <a:fillRect l="-13333" r="-10000" b="-103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9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535DBE-AF01-55A5-4A2B-869DF5A6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Log-Likelihood Function</a:t>
            </a:r>
            <a:endParaRPr lang="ko-KR" altLang="en-US" dirty="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7B1EA1-8374-FC1C-330D-FF5667F80A65}"/>
                  </a:ext>
                </a:extLst>
              </p:cNvPr>
              <p:cNvSpPr txBox="1"/>
              <p:nvPr/>
            </p:nvSpPr>
            <p:spPr>
              <a:xfrm>
                <a:off x="710849" y="1316373"/>
                <a:ext cx="11906024" cy="2144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Aft>
                    <a:spcPts val="1000"/>
                  </a:spcAft>
                  <a:buAutoNum type="arabicPeriod"/>
                </a:pP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Univariable (</a:t>
                </a:r>
                <a:r>
                  <a:rPr lang="ko-KR" altLang="en-US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일</a:t>
                </a:r>
                <a:r>
                  <a:rPr lang="ko-KR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변량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정규분포</a:t>
                </a:r>
                <a:endParaRPr lang="en-US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altLang="ko-KR" sz="2000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개의 독립적인 관측치 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=[</m:t>
                    </m:r>
                    <m:sSub>
                      <m:sSub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동일한 정규분포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따른다고 가정</a:t>
                </a:r>
                <a:r>
                  <a:rPr lang="ko-KR" altLang="en-US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1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단계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확률밀도함수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(PDF)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1257300" lvl="2" indent="-34290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먼저 관측치 </a:t>
                </a:r>
                <a:r>
                  <a:rPr lang="ko-KR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하나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PDF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다음과 같다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</a:p>
              <a:p>
                <a:pPr marL="800100" lvl="1" indent="-34290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7B1EA1-8374-FC1C-330D-FF5667F80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316373"/>
                <a:ext cx="11906024" cy="2144177"/>
              </a:xfrm>
              <a:prstGeom prst="rect">
                <a:avLst/>
              </a:prstGeom>
              <a:blipFill>
                <a:blip r:embed="rId2"/>
                <a:stretch>
                  <a:fillRect l="-512" t="-17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883507-DBD4-70D5-1956-AAA76EA52A8C}"/>
                  </a:ext>
                </a:extLst>
              </p:cNvPr>
              <p:cNvSpPr txBox="1"/>
              <p:nvPr/>
            </p:nvSpPr>
            <p:spPr>
              <a:xfrm>
                <a:off x="2717799" y="3779837"/>
                <a:ext cx="6765636" cy="929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ko-KR" sz="24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ko-KR" altLang="ko-KR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24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4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altLang="ko-KR" sz="24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altLang="ko-KR" sz="24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ko-KR" altLang="ko-KR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4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ko-KR" altLang="ko-KR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ko-KR" altLang="ko-KR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4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ko-KR" sz="24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ko-KR" altLang="ko-KR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altLang="ko-KR" sz="24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exp</m:t>
                      </m:r>
                      <m:d>
                        <m:dPr>
                          <m:ctrlPr>
                            <a:rPr lang="ko-KR" altLang="ko-KR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ko-KR" altLang="ko-KR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ko-KR" altLang="ko-KR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4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ko-KR" sz="24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ko-KR" altLang="ko-KR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sz="24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ko-KR" altLang="ko-KR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883507-DBD4-70D5-1956-AAA76EA52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799" y="3779837"/>
                <a:ext cx="6765636" cy="929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62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96A3A5-CD67-0F34-D6DD-B7545074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Log-Likelihood Function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28977D-FA5F-6019-5D8A-03C16C4E7745}"/>
                  </a:ext>
                </a:extLst>
              </p:cNvPr>
              <p:cNvSpPr txBox="1"/>
              <p:nvPr/>
            </p:nvSpPr>
            <p:spPr>
              <a:xfrm>
                <a:off x="799833" y="1331102"/>
                <a:ext cx="11770858" cy="538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  <a:buNone/>
                </a:pP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2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단계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우도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함수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(Likelihood)</a:t>
                </a:r>
              </a:p>
              <a:p>
                <a:pPr marL="360000" lvl="1" indent="-10800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en-US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우도함수는 주어진 데이터가 특정 통계 모델의 </a:t>
                </a:r>
                <a:r>
                  <a:rPr lang="ko-KR" altLang="en-US" dirty="0" err="1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모수</a:t>
                </a:r>
                <a:r>
                  <a:rPr lang="en-US" altLang="ko-KR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(parameter)</a:t>
                </a:r>
                <a:r>
                  <a:rPr lang="ko-KR" altLang="en-US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에 따라 발생할 가능성</a:t>
                </a:r>
                <a:r>
                  <a:rPr lang="en-US" altLang="ko-KR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(</a:t>
                </a:r>
                <a:r>
                  <a:rPr lang="ko-KR" altLang="en-US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확률</a:t>
                </a:r>
                <a:r>
                  <a:rPr lang="en-US" altLang="ko-KR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)</a:t>
                </a:r>
                <a:r>
                  <a:rPr lang="ko-KR" altLang="en-US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을 나타내는 함수</a:t>
                </a:r>
                <a:endParaRPr lang="ko-KR" altLang="ko-KR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360000" lvl="1" indent="-10800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개 관측치가 모두 독립이므로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전체 데이터의 우도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함수 </a:t>
                </a:r>
                <a14:m>
                  <m:oMath xmlns:m="http://schemas.openxmlformats.org/officeDocument/2006/math">
                    <m:r>
                      <a:rPr lang="en-US" altLang="ko-KR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은 각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PDF</a:t>
                </a:r>
                <a:r>
                  <a:rPr lang="ko-KR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의 곱</a:t>
                </a:r>
                <a:r>
                  <a:rPr lang="ko-KR" altLang="en-US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</a:t>
                </a:r>
                <a:r>
                  <a:rPr lang="en-US" altLang="ko-KR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altLang="ko-KR" sz="2000" b="1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nary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ko-KR" altLang="ko-KR" sz="20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o-KR" altLang="ko-KR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ko-KR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ko-KR" altLang="ko-KR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한컴 고딕" panose="02000500000000000000" pitchFamily="2" charset="-127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한컴 고딕" panose="02000500000000000000" pitchFamily="2" charset="-127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altLang="ko-KR" sz="2000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ko-KR" altLang="ko-KR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ko-KR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2000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ko-KR" altLang="ko-KR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한컴 고딕" panose="02000500000000000000" pitchFamily="2" charset="-127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한컴 고딕" panose="02000500000000000000" pitchFamily="2" charset="-127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  <m:sSup>
                                        <m:sSupPr>
                                          <m:ctrlPr>
                                            <a:rPr lang="ko-KR" altLang="ko-KR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>
                                              <a:effectLst/>
                                              <a:latin typeface="Cambria Math" panose="02040503050406030204" pitchFamily="18" charset="0"/>
                                              <a:ea typeface="한컴 고딕" panose="02000500000000000000" pitchFamily="2" charset="-127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한컴 고딕" panose="02000500000000000000" pitchFamily="2" charset="-127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ko-KR" altLang="ko-KR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한컴 고딕" panose="02000500000000000000" pitchFamily="2" charset="-127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한컴 고딕" panose="02000500000000000000" pitchFamily="2" charset="-127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ko-KR" altLang="ko-KR" sz="20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o-KR" altLang="ko-KR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ko-KR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ko-KR" altLang="ko-KR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한컴 고딕" panose="02000500000000000000" pitchFamily="2" charset="-127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2000" i="1">
                                              <a:effectLst/>
                                              <a:latin typeface="Cambria Math" panose="02040503050406030204" pitchFamily="18" charset="0"/>
                                              <a:ea typeface="한컴 고딕" panose="02000500000000000000" pitchFamily="2" charset="-127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exp</m:t>
                      </m:r>
                      <m:d>
                        <m:d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ko-KR" sz="2000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ko-KR" altLang="ko-KR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ko-KR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  <m:sSup>
                                    <m:sSupPr>
                                      <m:ctrlPr>
                                        <a:rPr lang="ko-KR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2000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ko-KR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ko-KR" altLang="ko-KR" sz="20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exp</m:t>
                      </m:r>
                      <m:d>
                        <m:d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ko-KR" altLang="ko-KR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ko-KR" sz="2000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altLang="ko-KR" sz="2000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</m:e>
                          </m:nary>
                          <m:sSub>
                            <m:sSubPr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28977D-FA5F-6019-5D8A-03C16C4E7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33" y="1331102"/>
                <a:ext cx="11770858" cy="5385833"/>
              </a:xfrm>
              <a:prstGeom prst="rect">
                <a:avLst/>
              </a:prstGeom>
              <a:blipFill>
                <a:blip r:embed="rId2"/>
                <a:stretch>
                  <a:fillRect l="-518" t="-5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1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8F538C-AF32-2B21-534C-B684A2A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Log-Likelihood Function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620D7C-AF50-CF2D-7662-50DF5BF183DA}"/>
                  </a:ext>
                </a:extLst>
              </p:cNvPr>
              <p:cNvSpPr txBox="1"/>
              <p:nvPr/>
            </p:nvSpPr>
            <p:spPr>
              <a:xfrm>
                <a:off x="776111" y="1198585"/>
                <a:ext cx="11887551" cy="4796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  <a:buNone/>
                </a:pPr>
                <a:r>
                  <a:rPr lang="en-US" altLang="ko-KR" sz="2000" dirty="0">
                    <a:effectLst/>
                    <a:latin typeface="한컴 고딕" panose="02000500000000000000" pitchFamily="2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3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단계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로그우도함수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(Log-Likelihood)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위 식에 자연로그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20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𝑙𝑛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취하면 곱셈이 덧셈으로 바</a:t>
                </a:r>
                <a:r>
                  <a:rPr lang="ko-KR" altLang="en-US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뀐다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spcAft>
                    <a:spcPts val="1000"/>
                  </a:spcAft>
                  <a:buNone/>
                </a:pP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ln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ko-KR" sz="2000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ln</m:t>
                      </m:r>
                      <m:d>
                        <m:dPr>
                          <m:begChr m:val="["/>
                          <m:endChr m:val="]"/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ko-KR" altLang="ko-KR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ko-KR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ko-KR" sz="2000" i="1">
                                          <a:effectLst/>
                                          <a:latin typeface="Cambria Math" panose="02040503050406030204" pitchFamily="18" charset="0"/>
                                          <a:ea typeface="한컴 고딕" panose="02000500000000000000" pitchFamily="2" charset="-127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ko-KR" altLang="ko-KR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ko-KR" sz="2000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altLang="ko-KR" sz="2000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ko-KR" altLang="ko-KR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ko-KR" altLang="ko-KR" sz="20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000" i="1">
                                      <a:effectLst/>
                                      <a:latin typeface="Cambria Math" panose="02040503050406030204" pitchFamily="18" charset="0"/>
                                      <a:ea typeface="한컴 고딕" panose="02000500000000000000" pitchFamily="2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endParaRPr lang="en-US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이를 정리한 </a:t>
                </a:r>
                <a:r>
                  <a:rPr lang="ko-KR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최종</a:t>
                </a:r>
                <a:r>
                  <a:rPr lang="en-US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Full Equation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은 다음과 같다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1000"/>
                  </a:spcAft>
                  <a:buNone/>
                </a:pP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,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altLang="ko-KR" sz="2000" b="1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ko-KR" altLang="ko-KR" sz="20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0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nary>
                      <m:sSub>
                        <m:sSub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ko-KR" sz="200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ko-KR" altLang="ko-KR" sz="2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620D7C-AF50-CF2D-7662-50DF5BF18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11" y="1198585"/>
                <a:ext cx="11887551" cy="4796057"/>
              </a:xfrm>
              <a:prstGeom prst="rect">
                <a:avLst/>
              </a:prstGeom>
              <a:blipFill>
                <a:blip r:embed="rId2"/>
                <a:stretch>
                  <a:fillRect l="-513" t="-10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0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102FB0-3160-AB62-ED47-F148EA90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Log-Likelihood Function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865127-D35C-B8F1-45D3-A856513E222A}"/>
                  </a:ext>
                </a:extLst>
              </p:cNvPr>
              <p:cNvSpPr txBox="1"/>
              <p:nvPr/>
            </p:nvSpPr>
            <p:spPr>
              <a:xfrm>
                <a:off x="710849" y="1351808"/>
                <a:ext cx="11656642" cy="3323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  <a:buNone/>
                </a:pPr>
                <a:r>
                  <a:rPr lang="en-US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2. Multivariable (</a:t>
                </a:r>
                <a:r>
                  <a:rPr lang="ko-KR" altLang="ko-KR" sz="2000" b="1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다변량</a:t>
                </a:r>
                <a:r>
                  <a:rPr lang="en-US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sz="2000" b="1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정규분포</a:t>
                </a: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동물육종학의 혼합모형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(Mixed Model)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에서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sz="200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을 다룰 때는 실제로는 </a:t>
                </a:r>
                <a:r>
                  <a:rPr lang="ko-KR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다변량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정규분포를 사용</a:t>
                </a:r>
                <a:r>
                  <a:rPr lang="ko-KR" altLang="en-US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관측치 벡터 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𝐲</m:t>
                    </m:r>
                  </m:oMath>
                </a14:m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평균 벡터 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𝛍</m:t>
                    </m:r>
                  </m:oMath>
                </a14:m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 분산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-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공분산 행렬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따른다고 가정</a:t>
                </a:r>
                <a:r>
                  <a:rPr lang="ko-KR" altLang="en-US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(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∼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2000" b="1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𝛍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200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ko-KR" sz="200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1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단계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확률밀도함수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(PDF)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벡터 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ko-KR" altLang="ko-KR" sz="20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의</a:t>
                </a:r>
                <a:r>
                  <a:rPr lang="en-US" altLang="ko-KR" sz="20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 PDF</a:t>
                </a:r>
                <a:r>
                  <a:rPr lang="ko-KR" altLang="ko-KR" sz="20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는 다음과 같다</a:t>
                </a:r>
                <a:r>
                  <a:rPr lang="en-US" altLang="ko-KR" sz="20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. (</a:t>
                </a:r>
                <a14:m>
                  <m:oMath xmlns:m="http://schemas.openxmlformats.org/officeDocument/2006/math">
                    <m:r>
                      <a:rPr lang="en-US" altLang="ko-KR" sz="20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sz="200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ko-KR" sz="20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는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ko-KR" sz="20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의 </a:t>
                </a:r>
                <a:r>
                  <a:rPr lang="en-US" altLang="ko-KR" sz="2000" dirty="0" err="1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행렬식</a:t>
                </a:r>
                <a:r>
                  <a:rPr lang="en-US" altLang="ko-KR" sz="20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(determinant)</a:t>
                </a:r>
                <a:r>
                  <a:rPr lang="ko-KR" altLang="en-US" sz="20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이다</a:t>
                </a:r>
                <a:r>
                  <a:rPr lang="en-US" altLang="ko-KR" sz="20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. </a:t>
                </a:r>
              </a:p>
              <a:p>
                <a:endParaRPr lang="ko-KR" altLang="ko-KR" sz="20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1" i="1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altLang="ko-KR" sz="20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sz="2000" b="1" i="1">
                          <a:latin typeface="Cambria Math" panose="02040503050406030204" pitchFamily="18" charset="0"/>
                        </a:rPr>
                        <m:t>𝛍</m:t>
                      </m:r>
                      <m:r>
                        <a:rPr lang="en-US" altLang="ko-KR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ko-KR" sz="2000"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ko-KR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200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ko-KR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altLang="ko-KR" sz="200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ko-KR" sz="200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ko-KR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ko-KR" altLang="ko-K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ko-KR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1" i="1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b="1" i="1">
                              <a:latin typeface="Cambria Math" panose="02040503050406030204" pitchFamily="18" charset="0"/>
                            </a:rPr>
                            <m:t>𝛍</m:t>
                          </m:r>
                          <m:sSup>
                            <m:sSupPr>
                              <m:ctrlPr>
                                <a:rPr lang="ko-KR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ko-KR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ko-KR" sz="20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1" i="1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b="1" i="1">
                              <a:latin typeface="Cambria Math" panose="02040503050406030204" pitchFamily="18" charset="0"/>
                            </a:rPr>
                            <m:t>𝛍</m:t>
                          </m:r>
                          <m:r>
                            <a:rPr lang="en-US" altLang="ko-KR" sz="20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ko-KR" altLang="ko-KR" sz="20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endParaRPr lang="ko-KR" altLang="ko-KR" sz="2000" dirty="0">
                  <a:effectLst/>
                  <a:latin typeface="Aptos" panose="020B0004020202020204" pitchFamily="34" charset="0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865127-D35C-B8F1-45D3-A856513E2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351808"/>
                <a:ext cx="11656642" cy="3323026"/>
              </a:xfrm>
              <a:prstGeom prst="rect">
                <a:avLst/>
              </a:prstGeom>
              <a:blipFill>
                <a:blip r:embed="rId2"/>
                <a:stretch>
                  <a:fillRect l="-575" t="-1101" r="-5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7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7F411-4EA3-F8E2-E519-E409D3576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Log-Likelihood Function</a:t>
            </a:r>
            <a:endParaRPr lang="ko-KR" altLang="en-US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0107B0-915E-F6FD-A477-67E6BCC27293}"/>
                  </a:ext>
                </a:extLst>
              </p:cNvPr>
              <p:cNvSpPr txBox="1"/>
              <p:nvPr/>
            </p:nvSpPr>
            <p:spPr>
              <a:xfrm>
                <a:off x="861290" y="1229124"/>
                <a:ext cx="11219874" cy="836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  <a:buNone/>
                </a:pP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2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단계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로그우도함수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(Log-Likelihood)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위 식에 자연로그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𝑙𝑛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취하면 됩니다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이것이 바로 최종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Full Equation</a:t>
                </a:r>
                <a:r>
                  <a:rPr lang="ko-KR" altLang="en-US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0107B0-915E-F6FD-A477-67E6BCC27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0" y="1229124"/>
                <a:ext cx="11219874" cy="836126"/>
              </a:xfrm>
              <a:prstGeom prst="rect">
                <a:avLst/>
              </a:prstGeom>
              <a:blipFill>
                <a:blip r:embed="rId2"/>
                <a:stretch>
                  <a:fillRect l="-543" t="-4380" b="-131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E34990-92D2-1483-56BF-842A49AE8834}"/>
                  </a:ext>
                </a:extLst>
              </p:cNvPr>
              <p:cNvSpPr txBox="1"/>
              <p:nvPr/>
            </p:nvSpPr>
            <p:spPr>
              <a:xfrm>
                <a:off x="2486625" y="2495932"/>
                <a:ext cx="7599484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ko-KR" altLang="en-US" sz="200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ko-KR" altLang="en-US" sz="2000" i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ko-KR" altLang="en-US" sz="20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sepChr m:val=","/>
                          <m:ctrlPr>
                            <a:rPr lang="ko-KR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2000" b="1" i="0">
                              <a:latin typeface="Cambria Math" panose="02040503050406030204" pitchFamily="18" charset="0"/>
                            </a:rPr>
                            <m:t>𝛍</m:t>
                          </m:r>
                        </m:e>
                        <m:e>
                          <m:r>
                            <a:rPr lang="ko-KR" altLang="en-US" sz="2000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e>
                          <m:r>
                            <a:rPr lang="ko-KR" altLang="en-US" sz="20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ko-KR" altLang="en-US" sz="2000" b="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ko-KR" alt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0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ko-KR" altLang="en-US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ko-KR" altLang="en-US" sz="2000" b="0" i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ko-KR" alt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ko-KR" altLang="en-US" sz="2000" b="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ko-KR" altLang="en-US" sz="2000" b="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ko-KR" alt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0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o-KR" altLang="en-US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d>
                      <m: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ko-KR" altLang="en-US" sz="2000" b="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ko-KR" alt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20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o-KR" altLang="en-US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endChr m:val=""/>
                          <m:ctrlPr>
                            <a:rPr lang="ko-KR" alt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20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ko-KR" altLang="en-US" sz="20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2000" b="1" i="0">
                              <a:latin typeface="Cambria Math" panose="02040503050406030204" pitchFamily="18" charset="0"/>
                            </a:rPr>
                            <m:t>𝛍</m:t>
                          </m:r>
                          <m:r>
                            <a:rPr lang="en-US" altLang="ko-KR" sz="2000" b="1" i="1" smtClean="0">
                              <a:latin typeface="Cambria Math" panose="02040503050406030204" pitchFamily="18" charset="0"/>
                            </a:rPr>
                            <m:t>)′</m:t>
                          </m:r>
                          <m:sSup>
                            <m:sSupPr>
                              <m:ctrlPr>
                                <a:rPr lang="ko-KR" alt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000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ko-KR" altLang="en-US" sz="2000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ko-KR" alt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20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ko-KR" altLang="en-US" sz="2000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sz="2000" b="1" i="0">
                                  <a:latin typeface="Cambria Math" panose="02040503050406030204" pitchFamily="18" charset="0"/>
                                </a:rPr>
                                <m:t>𝛍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E34990-92D2-1483-56BF-842A49AE8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625" y="2495932"/>
                <a:ext cx="7599484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0DBEDB-5278-F582-1A2A-2400D4D2E091}"/>
                  </a:ext>
                </a:extLst>
              </p:cNvPr>
              <p:cNvSpPr txBox="1"/>
              <p:nvPr/>
            </p:nvSpPr>
            <p:spPr>
              <a:xfrm>
                <a:off x="861290" y="4136609"/>
                <a:ext cx="11302819" cy="12463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  <a:buNone/>
                </a:pP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우리가 추정하려는 </a:t>
                </a:r>
                <a:r>
                  <a:rPr lang="ko-KR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모수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20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sz="20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0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20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 관계없는 </a:t>
                </a:r>
                <a:r>
                  <a:rPr lang="ko-KR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상수항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(constant term)</a:t>
                </a:r>
                <a:r>
                  <a:rPr lang="ko-KR" altLang="en-US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Univariate</a:t>
                </a:r>
                <a:r>
                  <a:rPr lang="ko-KR" altLang="en-US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 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Multivariate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두 경우 모두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0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𝑙𝑛𝐿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공식의 첫 번째 항인 </a:t>
                </a:r>
                <a14:m>
                  <m:oMath xmlns:m="http://schemas.openxmlformats.org/officeDocument/2006/math">
                    <m:r>
                      <a:rPr lang="en-US" altLang="ko-KR" sz="20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ko-KR" sz="20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ko-KR" sz="20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𝑙𝑛</m:t>
                    </m:r>
                    <m:r>
                      <a:rPr lang="en-US" altLang="ko-KR" sz="20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20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 sz="20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ko-KR" sz="20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바로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C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에 해당</a:t>
                </a:r>
                <a:r>
                  <a:rPr lang="ko-KR" altLang="en-US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항은 관측치의 수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20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 원주율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20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로만 구성되어 있다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0DBEDB-5278-F582-1A2A-2400D4D2E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0" y="4136609"/>
                <a:ext cx="11302819" cy="1246367"/>
              </a:xfrm>
              <a:prstGeom prst="rect">
                <a:avLst/>
              </a:prstGeom>
              <a:blipFill>
                <a:blip r:embed="rId4"/>
                <a:stretch>
                  <a:fillRect l="-539" t="-2451" r="-593"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8A7CA3-97F7-C12C-6EFC-13C6B537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ML</a:t>
            </a:r>
            <a:r>
              <a:rPr lang="ko-KR" altLang="en-US" dirty="0"/>
              <a:t>을 이용하여 </a:t>
            </a:r>
            <a:r>
              <a:rPr lang="ko-KR" altLang="en-US" dirty="0" err="1"/>
              <a:t>모수</a:t>
            </a:r>
            <a:r>
              <a:rPr lang="en-US" altLang="ko-KR" dirty="0"/>
              <a:t>(Parameter)</a:t>
            </a:r>
            <a:r>
              <a:rPr lang="ko-KR" altLang="en-US" dirty="0"/>
              <a:t> 찾기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EE0414-7D81-9DD4-6489-899F2D1786A2}"/>
                  </a:ext>
                </a:extLst>
              </p:cNvPr>
              <p:cNvSpPr txBox="1"/>
              <p:nvPr/>
            </p:nvSpPr>
            <p:spPr>
              <a:xfrm>
                <a:off x="710849" y="1324099"/>
                <a:ext cx="11850606" cy="3429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:r>
                  <a:rPr lang="en-US" altLang="ko-KR" sz="24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ML</a:t>
                </a:r>
                <a:r>
                  <a:rPr lang="ko-KR" altLang="ko-KR" sz="24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을 라디오 주파수 맞추기에 비유</a:t>
                </a:r>
                <a:r>
                  <a:rPr lang="ko-KR" altLang="en-US" sz="24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해서 설명해 봅시다</a:t>
                </a:r>
                <a:r>
                  <a:rPr lang="en-US" altLang="ko-KR" sz="2400" dirty="0">
                    <a:latin typeface="G마켓 산스 Medium" panose="02000000000000000000" pitchFamily="50" charset="-127"/>
                    <a:ea typeface="G마켓 산스 Medium" panose="02000000000000000000" pitchFamily="50" charset="-127"/>
                  </a:rPr>
                  <a:t>.  </a:t>
                </a:r>
                <a:endParaRPr lang="ko-KR" altLang="ko-KR" sz="2400" dirty="0"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  <a:p>
                <a:pPr marL="800100" lvl="1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데이터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(Data):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우리가 듣고 있는 </a:t>
                </a:r>
                <a:r>
                  <a:rPr lang="ko-KR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지지직거리는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소리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관측값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모수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(Parameter,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):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라디오 다이얼의 주파수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우리가 찾고 싶은 값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예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000" b="0" i="1" smtClean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우도 함수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(Likelihood Function,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ko-KR" sz="2000" b="0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2000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ko-KR" sz="2000" b="0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altLang="ko-KR" sz="2000">
                        <a:effectLst/>
                        <a:latin typeface="G마켓 산스 Medium" panose="02000000000000000000" pitchFamily="50" charset="-127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Data</m:t>
                    </m:r>
                    <m:r>
                      <a:rPr lang="en-US" altLang="ko-KR" sz="2000" b="0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):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특정 주파수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에서 소리가 얼마나 선명하게 들리는지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</a:t>
                </a:r>
                <a:r>
                  <a:rPr lang="ko-KR" altLang="ko-KR" sz="20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모수가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데이터를 얼마나 잘 설명하는지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50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ML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다이얼을 돌려 소리가 가장 선명해지는 지점을 찾는 행위</a:t>
                </a:r>
                <a:r>
                  <a:rPr lang="en-US" altLang="ko-KR" sz="20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</a:t>
                </a:r>
                <a:endParaRPr lang="ko-KR" altLang="ko-KR" sz="20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EE0414-7D81-9DD4-6489-899F2D178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9" y="1324099"/>
                <a:ext cx="11850606" cy="3429144"/>
              </a:xfrm>
              <a:prstGeom prst="rect">
                <a:avLst/>
              </a:prstGeom>
              <a:blipFill>
                <a:blip r:embed="rId2"/>
                <a:stretch>
                  <a:fillRect l="-720" r="-514" b="-213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9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EE36D-C60F-5C87-644A-2A73C8FC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8E69B4F6-2AF4-6759-7B99-A7FF4A2237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sz="2000" dirty="0"/>
                  <a:t>Univariate: </a:t>
                </a:r>
                <a:r>
                  <a:rPr lang="ko-KR" altLang="en-US" sz="2000" dirty="0"/>
                  <a:t>가장</a:t>
                </a:r>
                <a:r>
                  <a:rPr lang="en-US" altLang="ko-KR" sz="2000" dirty="0"/>
                  <a:t> </a:t>
                </a:r>
                <a:r>
                  <a:rPr lang="ko-KR" altLang="en-US" sz="2000" dirty="0"/>
                  <a:t>간단한 시작</a:t>
                </a:r>
                <a:r>
                  <a:rPr lang="en-US" altLang="ko-KR" sz="2000" dirty="0"/>
                  <a:t>, </a:t>
                </a:r>
                <a:r>
                  <a:rPr lang="ko-KR" altLang="en-US" sz="2000" dirty="0"/>
                  <a:t>평균</a:t>
                </a:r>
                <a:r>
                  <a:rPr lang="en-US" altLang="ko-KR" sz="2000" dirty="0"/>
                  <a:t> (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sz="2000" dirty="0"/>
                  <a:t>)</a:t>
                </a:r>
                <a:r>
                  <a:rPr lang="ko-KR" altLang="en-US" sz="2000" dirty="0"/>
                  <a:t> 추정하기</a:t>
                </a:r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8E69B4F6-2AF4-6759-7B99-A7FF4A2237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579" t="-4167" b="-18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0BE8E3-FE6C-EC13-AE74-30852B470958}"/>
                  </a:ext>
                </a:extLst>
              </p:cNvPr>
              <p:cNvSpPr txBox="1"/>
              <p:nvPr/>
            </p:nvSpPr>
            <p:spPr>
              <a:xfrm>
                <a:off x="822468" y="1164151"/>
                <a:ext cx="11794837" cy="10986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데이터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아주 간단한 데이터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3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목표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데이터가 정규분포 </a:t>
                </a:r>
                <a14:m>
                  <m:oMath xmlns:m="http://schemas.openxmlformats.org/officeDocument/2006/math"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에서 나왔다고 가정할 때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가장 그럴듯한 </a:t>
                </a:r>
                <a14:m>
                  <m:oMath xmlns:m="http://schemas.openxmlformats.org/officeDocument/2006/math"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무엇일까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?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marL="285750" indent="-285750" algn="just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단순화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계산을 위해 분산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은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1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로 고정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알고 있다고 가정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0BE8E3-FE6C-EC13-AE74-30852B470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68" y="1164151"/>
                <a:ext cx="11794837" cy="1098634"/>
              </a:xfrm>
              <a:prstGeom prst="rect">
                <a:avLst/>
              </a:prstGeom>
              <a:blipFill>
                <a:blip r:embed="rId3"/>
                <a:stretch>
                  <a:fillRect l="-207" t="-1667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DA6F3F-8653-AF95-193D-A25F6842FB01}"/>
                  </a:ext>
                </a:extLst>
              </p:cNvPr>
              <p:cNvSpPr txBox="1"/>
              <p:nvPr/>
            </p:nvSpPr>
            <p:spPr>
              <a:xfrm>
                <a:off x="822035" y="3704815"/>
                <a:ext cx="11794836" cy="28759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우도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(Likelihood)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이 </a:t>
                </a:r>
                <a14:m>
                  <m:oMath xmlns:m="http://schemas.openxmlformats.org/officeDocument/2006/math"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값이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맞다면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3, 4, 5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라는 데이터가 관측될 확률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밀도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</a:p>
              <a:p>
                <a:pPr algn="ctr">
                  <a:spcAft>
                    <a:spcPts val="1000"/>
                  </a:spcAft>
                  <a:buNone/>
                </a:pP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)×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)×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곱셈은 계산이 복잡하니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Log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씌운 로그우도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(Log-Likelihood)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사용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한다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 </a:t>
                </a:r>
                <a:endParaRPr lang="en-US" altLang="ko-KR" sz="1600" dirty="0">
                  <a:effectLst/>
                  <a:latin typeface="Cambria Math" panose="02040503050406030204" pitchFamily="18" charset="0"/>
                  <a:ea typeface="한컴 고딕" panose="02000500000000000000" pitchFamily="2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US" altLang="ko-KR" sz="1600" b="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600" b="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altLang="ko-KR" sz="1600" b="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)=</m:t>
                      </m:r>
                      <m:r>
                        <a:rPr lang="en-US" altLang="ko-KR" sz="1600" b="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US" altLang="ko-KR" sz="1600" b="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600" b="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altLang="ko-KR" sz="1600" b="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b="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))+</m:t>
                      </m:r>
                      <m:r>
                        <a:rPr lang="en-US" altLang="ko-KR" sz="1600" b="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US" altLang="ko-KR" sz="1600" b="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600" b="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altLang="ko-KR" sz="1600" b="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600" b="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))+</m:t>
                      </m:r>
                      <m:r>
                        <a:rPr lang="en-US" altLang="ko-KR" sz="1600" b="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𝑙𝑛</m:t>
                      </m:r>
                      <m:r>
                        <a:rPr lang="en-US" altLang="ko-KR" sz="1600" b="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600" b="0" i="1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altLang="ko-KR" sz="1600" b="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ko-KR" altLang="ko-KR" sz="1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>
                              <a:effectLst/>
                              <a:latin typeface="Cambria Math" panose="02040503050406030204" pitchFamily="18" charset="0"/>
                              <a:ea typeface="한컴 고딕" panose="02000500000000000000" pitchFamily="2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600" b="0">
                          <a:effectLst/>
                          <a:latin typeface="Cambria Math" panose="02040503050406030204" pitchFamily="18" charset="0"/>
                          <a:ea typeface="한컴 고딕" panose="02000500000000000000" pitchFamily="2" charset="-127"/>
                          <a:cs typeface="Times New Roman" panose="02020603050405020304" pitchFamily="18" charset="0"/>
                        </a:rPr>
                        <m:t>))</m:t>
                      </m:r>
                    </m:oMath>
                  </m:oMathPara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정규분포의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PDF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는 </a:t>
                </a:r>
                <a14:m>
                  <m:oMath xmlns:m="http://schemas.openxmlformats.org/officeDocument/2006/math"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𝑒𝑥𝑝</m:t>
                    </m:r>
                    <m:d>
                      <m:d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600" b="0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ko-KR" sz="1600" b="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ko-KR" sz="1600" b="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ko-KR" sz="1600" b="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𝜇</m:t>
                            </m:r>
                            <m:sSup>
                              <m:sSupPr>
                                <m:ctrlPr>
                                  <a:rPr lang="ko-KR" altLang="ko-KR" sz="16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b="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ko-KR" sz="1600" b="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ko-KR" sz="1600" b="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ko-KR" altLang="ko-KR" sz="16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b="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altLang="ko-KR" sz="1600" b="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입니다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이므로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𝑙𝑛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))=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600" b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𝜇</m:t>
                        </m:r>
                        <m:sSup>
                          <m:sSupPr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1600" b="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전체 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로그우도는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𝑙𝑛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ko-KR" sz="1600" b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″</m:t>
                        </m:r>
                      </m:sup>
                    </m:sSup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600" b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𝜇</m:t>
                        </m:r>
                        <m:sSup>
                          <m:sSupPr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1600" b="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600" b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4−</m:t>
                        </m:r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𝜇</m:t>
                        </m:r>
                        <m:sSup>
                          <m:sSupPr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1600" b="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600" b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5−</m:t>
                        </m:r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𝜇</m:t>
                        </m:r>
                        <m:sSup>
                          <m:sSupPr>
                            <m:ctrlPr>
                              <a:rPr lang="ko-KR" altLang="ko-KR" sz="16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1600" b="0" i="1">
                                <a:effectLst/>
                                <a:latin typeface="Cambria Math" panose="02040503050406030204" pitchFamily="18" charset="0"/>
                                <a:ea typeface="한컴 고딕" panose="02000500000000000000" pitchFamily="2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  <a:buNone/>
                </a:pP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직관적 설명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</a:t>
                </a:r>
                <a14:m>
                  <m:oMath xmlns:m="http://schemas.openxmlformats.org/officeDocument/2006/math"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𝑙𝑛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값을 최대화하려면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결국 </a:t>
                </a:r>
                <a14:m>
                  <m:oMath xmlns:m="http://schemas.openxmlformats.org/officeDocument/2006/math"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𝑆𝑆</m:t>
                    </m:r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3−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b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4−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b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600" b="0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5−</m:t>
                    </m:r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  <m:sSup>
                      <m:sSupPr>
                        <m:ctrlPr>
                          <a:rPr lang="ko-KR" altLang="ko-KR" sz="1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600" b="0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600" b="0" i="1">
                            <a:effectLst/>
                            <a:latin typeface="Cambria Math" panose="02040503050406030204" pitchFamily="18" charset="0"/>
                            <a:ea typeface="한컴 고딕" panose="02000500000000000000" pitchFamily="2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(</a:t>
                </a:r>
                <a:r>
                  <a:rPr lang="ko-KR" altLang="ko-KR" sz="1600" dirty="0" err="1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제곱합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 </a:t>
                </a:r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값을 최소화하는 </a:t>
                </a:r>
                <a14:m>
                  <m:oMath xmlns:m="http://schemas.openxmlformats.org/officeDocument/2006/math">
                    <m:r>
                      <a:rPr lang="en-US" altLang="ko-KR" sz="1600" b="0" i="1">
                        <a:effectLst/>
                        <a:latin typeface="Cambria Math" panose="02040503050406030204" pitchFamily="18" charset="0"/>
                        <a:ea typeface="한컴 고딕" panose="02000500000000000000" pitchFamily="2" charset="-127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ko-KR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를 찾으면 </a:t>
                </a:r>
                <a:r>
                  <a:rPr lang="ko-KR" altLang="en-US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된다</a:t>
                </a:r>
                <a:r>
                  <a:rPr lang="en-US" altLang="ko-KR" sz="1600" dirty="0">
                    <a:effectLst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lang="ko-KR" altLang="ko-KR" sz="1600" dirty="0">
                  <a:effectLst/>
                  <a:latin typeface="G마켓 산스 Medium" panose="02000000000000000000" pitchFamily="50" charset="-127"/>
                  <a:ea typeface="G마켓 산스 Medium" panose="02000000000000000000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DA6F3F-8653-AF95-193D-A25F6842F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35" y="3704815"/>
                <a:ext cx="11794836" cy="2875980"/>
              </a:xfrm>
              <a:prstGeom prst="rect">
                <a:avLst/>
              </a:prstGeom>
              <a:blipFill>
                <a:blip r:embed="rId4"/>
                <a:stretch>
                  <a:fillRect l="-310" t="-212" b="-21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A3F00BC-0515-3664-95A0-7EB048599EEB}"/>
              </a:ext>
            </a:extLst>
          </p:cNvPr>
          <p:cNvSpPr txBox="1"/>
          <p:nvPr/>
        </p:nvSpPr>
        <p:spPr>
          <a:xfrm>
            <a:off x="822035" y="3242025"/>
            <a:ext cx="6765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ko-KR" sz="1800" dirty="0">
                <a:effectLst/>
                <a:latin typeface="Aptos" panose="020B0004020202020204" pitchFamily="34" charset="0"/>
                <a:ea typeface="G마켓 산스 Medium" panose="02000000000000000000" pitchFamily="50" charset="-127"/>
                <a:cs typeface="Times New Roman" panose="02020603050405020304" pitchFamily="18" charset="0"/>
              </a:rPr>
              <a:t>핵심 아이디어</a:t>
            </a:r>
            <a:endParaRPr lang="ko-KR" altLang="ko-KR" sz="2000" dirty="0">
              <a:effectLst/>
              <a:latin typeface="Aptos" panose="020B000402020202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4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574B8-B130-03CB-0C90-7CED6DA5B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ACF32EA3-F742-8223-D3FB-E6CC0191F7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ko-KR" sz="2000" dirty="0"/>
                  <a:t>Univariate: </a:t>
                </a:r>
                <a:r>
                  <a:rPr lang="ko-KR" altLang="en-US" sz="2000" dirty="0"/>
                  <a:t>가장</a:t>
                </a:r>
                <a:r>
                  <a:rPr lang="en-US" altLang="ko-KR" sz="2000" dirty="0"/>
                  <a:t> </a:t>
                </a:r>
                <a:r>
                  <a:rPr lang="ko-KR" altLang="en-US" sz="2000" dirty="0"/>
                  <a:t>간단한 시작</a:t>
                </a:r>
                <a:r>
                  <a:rPr lang="en-US" altLang="ko-KR" sz="2000" dirty="0"/>
                  <a:t>, </a:t>
                </a:r>
                <a:r>
                  <a:rPr lang="ko-KR" altLang="en-US" sz="2000" dirty="0"/>
                  <a:t>평균</a:t>
                </a:r>
                <a:r>
                  <a:rPr lang="en-US" altLang="ko-KR" sz="2000" dirty="0"/>
                  <a:t>(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ko-KR" sz="2000" dirty="0"/>
                  <a:t>)</a:t>
                </a:r>
                <a:r>
                  <a:rPr lang="ko-KR" altLang="en-US" sz="2000" dirty="0"/>
                  <a:t> 추정하기</a:t>
                </a:r>
              </a:p>
            </p:txBody>
          </p:sp>
        </mc:Choice>
        <mc:Fallback xmlns="">
          <p:sp>
            <p:nvSpPr>
              <p:cNvPr id="2" name="제목 1">
                <a:extLst>
                  <a:ext uri="{FF2B5EF4-FFF2-40B4-BE49-F238E27FC236}">
                    <a16:creationId xmlns:a16="http://schemas.microsoft.com/office/drawing/2014/main" id="{ACF32EA3-F742-8223-D3FB-E6CC0191F7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579" t="-4167" b="-180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55728DBA-8CCD-448D-46DD-5E2AF79656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5458553"/>
                  </p:ext>
                </p:extLst>
              </p:nvPr>
            </p:nvGraphicFramePr>
            <p:xfrm>
              <a:off x="800032" y="2075735"/>
              <a:ext cx="11299424" cy="2597863"/>
            </p:xfrm>
            <a:graphic>
              <a:graphicData uri="http://schemas.openxmlformats.org/drawingml/2006/table">
                <a:tbl>
                  <a:tblPr firstRow="1" bandRow="1" bandCol="1"/>
                  <a:tblGrid>
                    <a:gridCol w="1841917">
                      <a:extLst>
                        <a:ext uri="{9D8B030D-6E8A-4147-A177-3AD203B41FA5}">
                          <a16:colId xmlns:a16="http://schemas.microsoft.com/office/drawing/2014/main" val="298475356"/>
                        </a:ext>
                      </a:extLst>
                    </a:gridCol>
                    <a:gridCol w="1698184">
                      <a:extLst>
                        <a:ext uri="{9D8B030D-6E8A-4147-A177-3AD203B41FA5}">
                          <a16:colId xmlns:a16="http://schemas.microsoft.com/office/drawing/2014/main" val="405641693"/>
                        </a:ext>
                      </a:extLst>
                    </a:gridCol>
                    <a:gridCol w="1698184">
                      <a:extLst>
                        <a:ext uri="{9D8B030D-6E8A-4147-A177-3AD203B41FA5}">
                          <a16:colId xmlns:a16="http://schemas.microsoft.com/office/drawing/2014/main" val="4199054021"/>
                        </a:ext>
                      </a:extLst>
                    </a:gridCol>
                    <a:gridCol w="1696853">
                      <a:extLst>
                        <a:ext uri="{9D8B030D-6E8A-4147-A177-3AD203B41FA5}">
                          <a16:colId xmlns:a16="http://schemas.microsoft.com/office/drawing/2014/main" val="2654383765"/>
                        </a:ext>
                      </a:extLst>
                    </a:gridCol>
                    <a:gridCol w="2286285">
                      <a:extLst>
                        <a:ext uri="{9D8B030D-6E8A-4147-A177-3AD203B41FA5}">
                          <a16:colId xmlns:a16="http://schemas.microsoft.com/office/drawing/2014/main" val="2809785811"/>
                        </a:ext>
                      </a:extLst>
                    </a:gridCol>
                    <a:gridCol w="2078001">
                      <a:extLst>
                        <a:ext uri="{9D8B030D-6E8A-4147-A177-3AD203B41FA5}">
                          <a16:colId xmlns:a16="http://schemas.microsoft.com/office/drawing/2014/main" val="56190606"/>
                        </a:ext>
                      </a:extLst>
                    </a:gridCol>
                  </a:tblGrid>
                  <a:tr h="85199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한컴 고딕" panose="02000500000000000000" pitchFamily="2" charset="-127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 (후보)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3−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ko-KR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4−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ko-KR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5−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ko-KR" sz="1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한컴 고딕" panose="02000500000000000000" pitchFamily="2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𝑆𝑆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=∑(</m:t>
                                </m:r>
                                <m:r>
                                  <m:rPr>
                                    <m:nor/>
                                  </m:rPr>
                                  <a:rPr lang="en-US" sz="1800">
                                    <a:effectLst/>
                                    <a:latin typeface="G마켓 산스 Medium" panose="02000000000000000000" pitchFamily="50" charset="-127"/>
                                    <a:ea typeface="G마켓 산스 Medium" panose="02000000000000000000" pitchFamily="50" charset="-127"/>
                                    <a:cs typeface="Times New Roman" panose="02020603050405020304" pitchFamily="18" charset="0"/>
                                  </a:rPr>
                                  <m:t>Squares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)∝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−0.5</m:t>
                                </m:r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한컴 고딕" panose="02000500000000000000" pitchFamily="2" charset="-127"/>
                                    <a:cs typeface="Times New Roman" panose="02020603050405020304" pitchFamily="18" charset="0"/>
                                  </a:rPr>
                                  <m:t>𝑆𝑆</m:t>
                                </m:r>
                              </m:oMath>
                            </m:oMathPara>
                          </a14:m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7698215"/>
                      </a:ext>
                    </a:extLst>
                  </a:tr>
                  <a:tr h="3491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3.8</a:t>
                          </a:r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0.64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1.44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2.12</a:t>
                          </a:r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-1.06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3998484"/>
                      </a:ext>
                    </a:extLst>
                  </a:tr>
                  <a:tr h="3491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3.9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0.81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1.21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2.03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-1.015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9383204"/>
                      </a:ext>
                    </a:extLst>
                  </a:tr>
                  <a:tr h="3491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4.0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0.00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ko-KR" sz="180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2.00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-1.000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6717612"/>
                      </a:ext>
                    </a:extLst>
                  </a:tr>
                  <a:tr h="3491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1.21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0.81</a:t>
                          </a:r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2.03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-1.015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4115103"/>
                      </a:ext>
                    </a:extLst>
                  </a:tr>
                  <a:tr h="3491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4.2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1.44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0.64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2.12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-1.06</a:t>
                          </a:r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59166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55728DBA-8CCD-448D-46DD-5E2AF79656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5458553"/>
                  </p:ext>
                </p:extLst>
              </p:nvPr>
            </p:nvGraphicFramePr>
            <p:xfrm>
              <a:off x="800032" y="2075735"/>
              <a:ext cx="11299424" cy="2597863"/>
            </p:xfrm>
            <a:graphic>
              <a:graphicData uri="http://schemas.openxmlformats.org/drawingml/2006/table">
                <a:tbl>
                  <a:tblPr firstRow="1" bandRow="1" bandCol="1"/>
                  <a:tblGrid>
                    <a:gridCol w="1841917">
                      <a:extLst>
                        <a:ext uri="{9D8B030D-6E8A-4147-A177-3AD203B41FA5}">
                          <a16:colId xmlns:a16="http://schemas.microsoft.com/office/drawing/2014/main" val="298475356"/>
                        </a:ext>
                      </a:extLst>
                    </a:gridCol>
                    <a:gridCol w="1698184">
                      <a:extLst>
                        <a:ext uri="{9D8B030D-6E8A-4147-A177-3AD203B41FA5}">
                          <a16:colId xmlns:a16="http://schemas.microsoft.com/office/drawing/2014/main" val="405641693"/>
                        </a:ext>
                      </a:extLst>
                    </a:gridCol>
                    <a:gridCol w="1698184">
                      <a:extLst>
                        <a:ext uri="{9D8B030D-6E8A-4147-A177-3AD203B41FA5}">
                          <a16:colId xmlns:a16="http://schemas.microsoft.com/office/drawing/2014/main" val="4199054021"/>
                        </a:ext>
                      </a:extLst>
                    </a:gridCol>
                    <a:gridCol w="1696853">
                      <a:extLst>
                        <a:ext uri="{9D8B030D-6E8A-4147-A177-3AD203B41FA5}">
                          <a16:colId xmlns:a16="http://schemas.microsoft.com/office/drawing/2014/main" val="2654383765"/>
                        </a:ext>
                      </a:extLst>
                    </a:gridCol>
                    <a:gridCol w="2286285">
                      <a:extLst>
                        <a:ext uri="{9D8B030D-6E8A-4147-A177-3AD203B41FA5}">
                          <a16:colId xmlns:a16="http://schemas.microsoft.com/office/drawing/2014/main" val="2809785811"/>
                        </a:ext>
                      </a:extLst>
                    </a:gridCol>
                    <a:gridCol w="2078001">
                      <a:extLst>
                        <a:ext uri="{9D8B030D-6E8A-4147-A177-3AD203B41FA5}">
                          <a16:colId xmlns:a16="http://schemas.microsoft.com/office/drawing/2014/main" val="56190606"/>
                        </a:ext>
                      </a:extLst>
                    </a:gridCol>
                  </a:tblGrid>
                  <a:tr h="85199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1" t="-714" r="-514570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8602" t="-714" r="-456989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353" t="-714" r="-358633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8244" t="-714" r="-257348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733" t="-714" r="-91467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988" t="-714" r="-587" b="-2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698215"/>
                      </a:ext>
                    </a:extLst>
                  </a:tr>
                  <a:tr h="3491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3.8</a:t>
                          </a:r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0.64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1.44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2.12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-1.06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73998484"/>
                      </a:ext>
                    </a:extLst>
                  </a:tr>
                  <a:tr h="3491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3.9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0.81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1.21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2.03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-1.015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9383204"/>
                      </a:ext>
                    </a:extLst>
                  </a:tr>
                  <a:tr h="3491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4.0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0.00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ko-KR" sz="180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2.00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b="1" dirty="0">
                              <a:solidFill>
                                <a:srgbClr val="C00000"/>
                              </a:solidFill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-1.000</a:t>
                          </a:r>
                          <a:endParaRPr lang="ko-KR" sz="1800" dirty="0">
                            <a:solidFill>
                              <a:srgbClr val="C00000"/>
                            </a:solidFill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6717612"/>
                      </a:ext>
                    </a:extLst>
                  </a:tr>
                  <a:tr h="3491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4.1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1.21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0.01</a:t>
                          </a:r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0.81</a:t>
                          </a:r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2.03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-1.015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4115103"/>
                      </a:ext>
                    </a:extLst>
                  </a:tr>
                  <a:tr h="34917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4.2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1.44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0.04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0.64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2.12</a:t>
                          </a:r>
                          <a:endParaRPr lang="ko-KR" sz="180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  <a:buNone/>
                          </a:pPr>
                          <a:r>
                            <a:rPr lang="en-US" sz="1800" dirty="0">
                              <a:effectLst/>
                              <a:latin typeface="G마켓 산스 Medium" panose="02000000000000000000" pitchFamily="50" charset="-127"/>
                              <a:ea typeface="G마켓 산스 Medium" panose="02000000000000000000" pitchFamily="50" charset="-127"/>
                              <a:cs typeface="Times New Roman" panose="02020603050405020304" pitchFamily="18" charset="0"/>
                            </a:rPr>
                            <a:t>-1.06</a:t>
                          </a:r>
                          <a:endParaRPr lang="ko-KR" sz="1800" dirty="0">
                            <a:effectLst/>
                            <a:latin typeface="G마켓 산스 Medium" panose="02000000000000000000" pitchFamily="50" charset="-127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59166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1">
            <a:extLst>
              <a:ext uri="{FF2B5EF4-FFF2-40B4-BE49-F238E27FC236}">
                <a16:creationId xmlns:a16="http://schemas.microsoft.com/office/drawing/2014/main" id="{CBD3236E-3B7A-1D5B-D99D-8B0BB6B23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48" y="1170399"/>
            <a:ext cx="118506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엑셀로 손으로 풀기</a:t>
            </a: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(Grid Search)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ko-K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μ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 </a:t>
            </a: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값을 바꿔가며 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ln(</a:t>
            </a:r>
            <a:r>
              <a:rPr kumimoji="0" lang="en-US" altLang="ko-K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L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) </a:t>
            </a:r>
            <a:r>
              <a:rPr kumimoji="0" lang="ko-KR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값이 어떻게 변하는지 보여준다</a:t>
            </a: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마켓 산스 Medium" panose="02000000000000000000" pitchFamily="50" charset="-127"/>
                <a:ea typeface="G마켓 산스 Medium" panose="02000000000000000000" pitchFamily="50" charset="-127"/>
                <a:cs typeface="Times New Roman" panose="02020603050405020304" pitchFamily="18" charset="0"/>
              </a:rPr>
              <a:t>. </a:t>
            </a:r>
            <a:endParaRPr kumimoji="0" lang="en-US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784F44-6A6F-7384-243B-E0D6C6F6FC62}"/>
                  </a:ext>
                </a:extLst>
              </p:cNvPr>
              <p:cNvSpPr txBox="1"/>
              <p:nvPr/>
            </p:nvSpPr>
            <p:spPr>
              <a:xfrm>
                <a:off x="581448" y="5086775"/>
                <a:ext cx="12053897" cy="6699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ko-KR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결론</a:t>
                </a:r>
                <a:r>
                  <a:rPr kumimoji="0" lang="en-US" altLang="ko-KR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ko-KR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𝜇</m:t>
                    </m:r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=4.0</m:t>
                    </m:r>
                  </m:oMath>
                </a14:m>
                <a:r>
                  <a:rPr kumimoji="0" lang="ko-KR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일 때 </a:t>
                </a:r>
                <a:r>
                  <a:rPr kumimoji="0" lang="en-US" altLang="ko-KR" sz="180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SS</a:t>
                </a:r>
                <a:r>
                  <a:rPr kumimoji="0" lang="ko-KR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가 최소가 되고 </a:t>
                </a:r>
                <a:r>
                  <a:rPr kumimoji="0" lang="en-US" altLang="ko-KR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ln(</a:t>
                </a:r>
                <a:r>
                  <a:rPr kumimoji="0" lang="en-US" altLang="ko-KR" sz="180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L</a:t>
                </a:r>
                <a:r>
                  <a:rPr kumimoji="0" lang="en-US" altLang="ko-KR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</a:t>
                </a:r>
                <a:r>
                  <a:rPr kumimoji="0" lang="ko-KR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 최대가 된다</a:t>
                </a:r>
                <a:r>
                  <a:rPr kumimoji="0" lang="en-US" altLang="ko-KR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 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ko-KR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즉</a:t>
                </a:r>
                <a:r>
                  <a:rPr kumimoji="0" lang="en-US" altLang="ko-KR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, ML </a:t>
                </a:r>
                <a:r>
                  <a:rPr kumimoji="0" lang="ko-KR" altLang="en-US" sz="1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추정값</a:t>
                </a:r>
                <a:r>
                  <a:rPr kumimoji="0" lang="ko-KR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altLang="ko-KR" sz="20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G마켓 산스 Medium" panose="02000000000000000000" pitchFamily="50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kumimoji="0" lang="ko-KR" alt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G마켓 산스 Medium" panose="02000000000000000000" pitchFamily="50" charset="-127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G마켓 산스 Medium" panose="02000000000000000000" pitchFamily="50" charset="-127"/>
                            <a:cs typeface="Times New Roman" panose="02020603050405020304" pitchFamily="18" charset="0"/>
                          </a:rPr>
                          <m:t>𝑀𝐿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G마켓 산스 Medium" panose="02000000000000000000" pitchFamily="50" charset="-127"/>
                        <a:cs typeface="Times New Roman" panose="02020603050405020304" pitchFamily="18" charset="0"/>
                      </a:rPr>
                      <m:t>=4.0</m:t>
                    </m:r>
                  </m:oMath>
                </a14:m>
                <a:r>
                  <a:rPr kumimoji="0" lang="ko-KR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 이다</a:t>
                </a:r>
                <a:r>
                  <a:rPr kumimoji="0" lang="en-US" altLang="ko-KR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r>
                  <a:rPr kumimoji="0" lang="ko-KR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이는 우리가 아는 샘플 평균 </a:t>
                </a:r>
                <a:r>
                  <a:rPr kumimoji="0" lang="en-US" altLang="ko-KR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ko-KR" sz="180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3</a:t>
                </a:r>
                <a:r>
                  <a:rPr kumimoji="0" lang="en-US" altLang="ko-KR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+</a:t>
                </a:r>
                <a:r>
                  <a:rPr kumimoji="0" lang="en-US" altLang="ko-KR" sz="180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4</a:t>
                </a:r>
                <a:r>
                  <a:rPr kumimoji="0" lang="en-US" altLang="ko-KR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+</a:t>
                </a:r>
                <a:r>
                  <a:rPr kumimoji="0" lang="en-US" altLang="ko-KR" sz="180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5</a:t>
                </a:r>
                <a:r>
                  <a:rPr kumimoji="0" lang="en-US" altLang="ko-KR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)/</a:t>
                </a:r>
                <a:r>
                  <a:rPr kumimoji="0" lang="en-US" altLang="ko-KR" sz="180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3</a:t>
                </a:r>
                <a:r>
                  <a:rPr kumimoji="0" lang="en-US" altLang="ko-KR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=</a:t>
                </a:r>
                <a:r>
                  <a:rPr kumimoji="0" lang="en-US" altLang="ko-KR" sz="180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4</a:t>
                </a:r>
                <a:r>
                  <a:rPr kumimoji="0" lang="ko-KR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와 정확히 일치한다</a:t>
                </a:r>
                <a:r>
                  <a:rPr kumimoji="0" lang="en-US" altLang="ko-KR" sz="1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마켓 산스 Medium" panose="02000000000000000000" pitchFamily="50" charset="-127"/>
                    <a:ea typeface="G마켓 산스 Medium" panose="02000000000000000000" pitchFamily="50" charset="-127"/>
                    <a:cs typeface="Times New Roman" panose="02020603050405020304" pitchFamily="18" charset="0"/>
                  </a:rPr>
                  <a:t>. </a:t>
                </a:r>
                <a:endParaRPr kumimoji="0" lang="en-US" altLang="ko-KR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마켓 산스 Medium" panose="02000000000000000000" pitchFamily="50" charset="-127"/>
                  <a:ea typeface="G마켓 산스 Medium" panose="02000000000000000000" pitchFamily="50" charset="-127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784F44-6A6F-7384-243B-E0D6C6F6F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48" y="5086775"/>
                <a:ext cx="12053897" cy="669992"/>
              </a:xfrm>
              <a:prstGeom prst="rect">
                <a:avLst/>
              </a:prstGeom>
              <a:blipFill>
                <a:blip r:embed="rId4"/>
                <a:stretch>
                  <a:fillRect l="-303" t="-3636" b="-145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5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spd="med">
        <p:wipe dir="r"/>
      </p:transition>
    </mc:Fallback>
  </mc:AlternateContent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1991</Words>
  <Application>Microsoft Office PowerPoint</Application>
  <PresentationFormat>사용자 지정</PresentationFormat>
  <Paragraphs>325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31" baseType="lpstr">
      <vt:lpstr>G마켓 산스 Medium</vt:lpstr>
      <vt:lpstr>나눔바른고딕</vt:lpstr>
      <vt:lpstr>맑은 고딕</vt:lpstr>
      <vt:lpstr>한컴 고딕</vt:lpstr>
      <vt:lpstr>한컴산뜻돋움</vt:lpstr>
      <vt:lpstr>Aptos</vt:lpstr>
      <vt:lpstr>Aptos Display</vt:lpstr>
      <vt:lpstr>Arial</vt:lpstr>
      <vt:lpstr>Book Antiqua</vt:lpstr>
      <vt:lpstr>Calibri</vt:lpstr>
      <vt:lpstr>Calibri Light</vt:lpstr>
      <vt:lpstr>Cambria Math</vt:lpstr>
      <vt:lpstr>Franklin Gothic Medium Cond</vt:lpstr>
      <vt:lpstr>Wingdings</vt:lpstr>
      <vt:lpstr>Office 2013 - 2022 테마</vt:lpstr>
      <vt:lpstr>Maximum Likelihood Estimation</vt:lpstr>
      <vt:lpstr>Log-Likelihood Function</vt:lpstr>
      <vt:lpstr>Log-Likelihood Function</vt:lpstr>
      <vt:lpstr>Log-Likelihood Function</vt:lpstr>
      <vt:lpstr>Log-Likelihood Function</vt:lpstr>
      <vt:lpstr>Log-Likelihood Function</vt:lpstr>
      <vt:lpstr>ML을 이용하여 모수(Parameter) 찾기</vt:lpstr>
      <vt:lpstr>Univariate: 가장 간단한 시작, 평균 (μ) 추정하기</vt:lpstr>
      <vt:lpstr>Univariate: 가장 간단한 시작, 평균(μ) 추정하기</vt:lpstr>
      <vt:lpstr>Univariate: 가장 간단한 시작, 분산(σ^2) 추정하기</vt:lpstr>
      <vt:lpstr>Univariate: 가장 간단한 시작, 분산(σ^2) 추정하기</vt:lpstr>
      <vt:lpstr>(Multivariate) 최종 목표: 분산 성분(V^(-1)) 추정하기</vt:lpstr>
      <vt:lpstr>(Multivariate) 최종 목표: 분산 성분(V^(-1)) 추정하기</vt:lpstr>
      <vt:lpstr>(Multivariate) 최종 목표: 분산 성분(V^(-1)) 추정하기</vt:lpstr>
      <vt:lpstr>(Multivariable) 최종 목표: 분산 성분(V^(-1)) 추정하기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seunghwanLee</dc:creator>
  <cp:lastModifiedBy>이승환</cp:lastModifiedBy>
  <cp:revision>128</cp:revision>
  <cp:lastPrinted>2023-08-06T04:41:05Z</cp:lastPrinted>
  <dcterms:modified xsi:type="dcterms:W3CDTF">2025-11-05T05:54:08Z</dcterms:modified>
</cp:coreProperties>
</file>