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0" r:id="rId3"/>
    <p:sldId id="362" r:id="rId4"/>
    <p:sldId id="338" r:id="rId5"/>
    <p:sldId id="361" r:id="rId6"/>
    <p:sldId id="339" r:id="rId7"/>
    <p:sldId id="340" r:id="rId8"/>
    <p:sldId id="363" r:id="rId9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2"/>
  </p:normalViewPr>
  <p:slideViewPr>
    <p:cSldViewPr snapToGrid="0">
      <p:cViewPr varScale="1">
        <p:scale>
          <a:sx n="103" d="100"/>
          <a:sy n="10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084143-BAD1-8821-6EE6-98AA63C69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9C3351-D210-0E61-2B7A-0111DCD9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5362-904D-48BE-A86F-A17DE7AD3A2E}" type="datetimeFigureOut">
              <a:rPr lang="ko-KR" altLang="en-US" smtClean="0"/>
              <a:t>2025-11-06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111FC-03E1-1A88-D325-612FF2F9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97496-9C8C-62DF-B819-699E359B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3BDE-207B-4AC5-95ED-C1A5FC8A5E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17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6592-C016-400B-B0BC-3E558FF528AE}" type="datetimeFigureOut">
              <a:rPr lang="ko-KR" altLang="en-US" smtClean="0"/>
              <a:t>2025-11-06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57D-BCB6-4D67-833F-FFDC80187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325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휴먼모음T" pitchFamily="18" charset="-127"/>
              </a:defRPr>
            </a:lvl1pPr>
          </a:lstStyle>
          <a:p>
            <a:pPr defTabSz="1343790" latinLnBrk="1">
              <a:defRPr/>
            </a:pPr>
            <a:fld id="{74FF3A26-CD35-4B7C-8929-3DF44A3714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44278" y="6910424"/>
            <a:ext cx="1230096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71989" y="287316"/>
            <a:ext cx="12095798" cy="698958"/>
          </a:xfrm>
        </p:spPr>
        <p:txBody>
          <a:bodyPr>
            <a:normAutofit/>
          </a:bodyPr>
          <a:lstStyle>
            <a:lvl1pPr>
              <a:defRPr sz="4702">
                <a:latin typeface="Book Antiqua" panose="02040602050305030304" pitchFamily="18" charset="0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631839" y="7048698"/>
            <a:ext cx="1850702" cy="402483"/>
          </a:xfrm>
        </p:spPr>
        <p:txBody>
          <a:bodyPr/>
          <a:lstStyle/>
          <a:p>
            <a:pPr defTabSz="1343790" latinLnBrk="1">
              <a:defRPr/>
            </a:pP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1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</a:rPr>
              <a:t>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of 32</a:t>
            </a: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883260-8DBB-4CFD-88E7-35FA24AD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3" y="6944353"/>
            <a:ext cx="3653939" cy="4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눈이(가) 표시된 사진&#10;&#10;자동 생성된 설명">
            <a:extLst>
              <a:ext uri="{FF2B5EF4-FFF2-40B4-BE49-F238E27FC236}">
                <a16:creationId xmlns:a16="http://schemas.microsoft.com/office/drawing/2014/main" id="{62B8557B-B149-C820-9F47-5C872B5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23" b="75313"/>
          <a:stretch/>
        </p:blipFill>
        <p:spPr>
          <a:xfrm>
            <a:off x="1" y="0"/>
            <a:ext cx="13439769" cy="811965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5963D36-5E1B-9627-44DF-538139A0E62B}"/>
              </a:ext>
            </a:extLst>
          </p:cNvPr>
          <p:cNvCxnSpPr>
            <a:cxnSpLocks/>
          </p:cNvCxnSpPr>
          <p:nvPr/>
        </p:nvCxnSpPr>
        <p:spPr>
          <a:xfrm>
            <a:off x="383616" y="314986"/>
            <a:ext cx="1305615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9EF79E-5B7C-12EE-8BB0-57A91A06EA48}"/>
              </a:ext>
            </a:extLst>
          </p:cNvPr>
          <p:cNvGrpSpPr/>
          <p:nvPr/>
        </p:nvGrpSpPr>
        <p:grpSpPr>
          <a:xfrm>
            <a:off x="161844" y="308520"/>
            <a:ext cx="484184" cy="447448"/>
            <a:chOff x="348000" y="298933"/>
            <a:chExt cx="439231" cy="3570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895526-C514-C5C3-2228-1F77EDBA45E9}"/>
                </a:ext>
              </a:extLst>
            </p:cNvPr>
            <p:cNvSpPr/>
            <p:nvPr/>
          </p:nvSpPr>
          <p:spPr>
            <a:xfrm>
              <a:off x="348001" y="304800"/>
              <a:ext cx="439230" cy="351216"/>
            </a:xfrm>
            <a:prstGeom prst="rect">
              <a:avLst/>
            </a:prstGeom>
            <a:solidFill>
              <a:srgbClr val="803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984" spc="-125">
                <a:ln>
                  <a:solidFill>
                    <a:srgbClr val="497EE9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DC784EE-EDFD-3E98-6219-6365DD423124}"/>
                </a:ext>
              </a:extLst>
            </p:cNvPr>
            <p:cNvSpPr/>
            <p:nvPr/>
          </p:nvSpPr>
          <p:spPr>
            <a:xfrm>
              <a:off x="348000" y="298933"/>
              <a:ext cx="351216" cy="351216"/>
            </a:xfrm>
            <a:custGeom>
              <a:avLst/>
              <a:gdLst>
                <a:gd name="connsiteX0" fmla="*/ 0 w 351216"/>
                <a:gd name="connsiteY0" fmla="*/ 348424 h 351216"/>
                <a:gd name="connsiteX1" fmla="*/ 282 w 351216"/>
                <a:gd name="connsiteY1" fmla="*/ 351216 h 351216"/>
                <a:gd name="connsiteX2" fmla="*/ 0 w 351216"/>
                <a:gd name="connsiteY2" fmla="*/ 351216 h 351216"/>
                <a:gd name="connsiteX3" fmla="*/ 348424 w 351216"/>
                <a:gd name="connsiteY3" fmla="*/ 0 h 351216"/>
                <a:gd name="connsiteX4" fmla="*/ 351216 w 351216"/>
                <a:gd name="connsiteY4" fmla="*/ 0 h 351216"/>
                <a:gd name="connsiteX5" fmla="*/ 351216 w 351216"/>
                <a:gd name="connsiteY5" fmla="*/ 281 h 351216"/>
                <a:gd name="connsiteX6" fmla="*/ 0 w 351216"/>
                <a:gd name="connsiteY6" fmla="*/ 0 h 351216"/>
                <a:gd name="connsiteX7" fmla="*/ 348424 w 351216"/>
                <a:gd name="connsiteY7" fmla="*/ 0 h 351216"/>
                <a:gd name="connsiteX8" fmla="*/ 0 w 351216"/>
                <a:gd name="connsiteY8" fmla="*/ 348424 h 35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216">
                  <a:moveTo>
                    <a:pt x="0" y="348424"/>
                  </a:moveTo>
                  <a:lnTo>
                    <a:pt x="282" y="351216"/>
                  </a:lnTo>
                  <a:lnTo>
                    <a:pt x="0" y="351216"/>
                  </a:lnTo>
                  <a:close/>
                  <a:moveTo>
                    <a:pt x="348424" y="0"/>
                  </a:moveTo>
                  <a:lnTo>
                    <a:pt x="351216" y="0"/>
                  </a:lnTo>
                  <a:lnTo>
                    <a:pt x="351216" y="281"/>
                  </a:lnTo>
                  <a:close/>
                  <a:moveTo>
                    <a:pt x="0" y="0"/>
                  </a:moveTo>
                  <a:lnTo>
                    <a:pt x="348424" y="0"/>
                  </a:lnTo>
                  <a:cubicBezTo>
                    <a:pt x="155995" y="0"/>
                    <a:pt x="0" y="155995"/>
                    <a:pt x="0" y="34842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984">
                <a:ln>
                  <a:solidFill>
                    <a:srgbClr val="1C5EB6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0FC937-48D8-15D9-F5E9-44F756F75D77}"/>
              </a:ext>
            </a:extLst>
          </p:cNvPr>
          <p:cNvGrpSpPr/>
          <p:nvPr userDrawn="1"/>
        </p:nvGrpSpPr>
        <p:grpSpPr>
          <a:xfrm>
            <a:off x="11398612" y="74317"/>
            <a:ext cx="2041160" cy="261328"/>
            <a:chOff x="10340340" y="67419"/>
            <a:chExt cx="1851655" cy="237072"/>
          </a:xfrm>
        </p:grpSpPr>
        <p:sp>
          <p:nvSpPr>
            <p:cNvPr id="9" name="순서도: 처리 8">
              <a:extLst>
                <a:ext uri="{FF2B5EF4-FFF2-40B4-BE49-F238E27FC236}">
                  <a16:creationId xmlns:a16="http://schemas.microsoft.com/office/drawing/2014/main" id="{3E770A43-FE85-1470-2D46-F02E74FAD73F}"/>
                </a:ext>
              </a:extLst>
            </p:cNvPr>
            <p:cNvSpPr/>
            <p:nvPr/>
          </p:nvSpPr>
          <p:spPr>
            <a:xfrm flipH="1">
              <a:off x="10378275" y="67419"/>
              <a:ext cx="1813720" cy="234349"/>
            </a:xfrm>
            <a:prstGeom prst="flowChartProcess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bIns="46800" rtlCol="0" anchor="ctr"/>
            <a:lstStyle/>
            <a:p>
              <a:pPr algn="r">
                <a:defRPr/>
              </a:pPr>
              <a:r>
                <a:rPr kumimoji="1" lang="ko-KR" altLang="en-US" sz="1200" b="1" kern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가축 유전체육종학 </a:t>
              </a:r>
              <a:r>
                <a:rPr kumimoji="1" lang="ko-KR" altLang="en-US" sz="1200" b="1" kern="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특론</a:t>
              </a:r>
              <a:endParaRPr kumimoji="1" lang="ko-KR" altLang="en-US" sz="1200" b="1" kern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  <a:cs typeface="Times New Roman" pitchFamily="18" charset="0"/>
              </a:endParaRP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224E04A1-1B3D-45A8-0F0A-5542BE1A27A3}"/>
                </a:ext>
              </a:extLst>
            </p:cNvPr>
            <p:cNvSpPr/>
            <p:nvPr/>
          </p:nvSpPr>
          <p:spPr>
            <a:xfrm flipH="1">
              <a:off x="10340340" y="70123"/>
              <a:ext cx="37936" cy="234368"/>
            </a:xfrm>
            <a:prstGeom prst="rtTriangle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8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B80CA5-11E9-B255-C4BC-D72D3D19A8C0}"/>
              </a:ext>
            </a:extLst>
          </p:cNvPr>
          <p:cNvSpPr txBox="1"/>
          <p:nvPr/>
        </p:nvSpPr>
        <p:spPr>
          <a:xfrm>
            <a:off x="656527" y="61141"/>
            <a:ext cx="5462774" cy="2789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Fixed vs Random effect</a:t>
            </a:r>
            <a:endParaRPr lang="ko-KR" altLang="en-US" sz="1213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pic>
        <p:nvPicPr>
          <p:cNvPr id="1026" name="Picture 2" descr="충남대학교 로고">
            <a:extLst>
              <a:ext uri="{FF2B5EF4-FFF2-40B4-BE49-F238E27FC236}">
                <a16:creationId xmlns:a16="http://schemas.microsoft.com/office/drawing/2014/main" id="{C7EED806-487B-417A-2E96-28E63EE581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3" b="11305"/>
          <a:stretch/>
        </p:blipFill>
        <p:spPr bwMode="auto">
          <a:xfrm>
            <a:off x="11474703" y="410033"/>
            <a:ext cx="1803227" cy="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96F4-811E-39F9-52E5-4F34A18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>
            <a:noAutofit/>
          </a:bodyPr>
          <a:lstStyle>
            <a:lvl1pPr>
              <a:defRPr sz="2646"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1DEED-EE8C-1DDC-E264-9400037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9" y="1049654"/>
            <a:ext cx="12227443" cy="6151675"/>
          </a:xfrm>
        </p:spPr>
        <p:txBody>
          <a:bodyPr/>
          <a:lstStyle>
            <a:lvl1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  <a:lvl2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2pPr>
            <a:lvl3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3pPr>
            <a:lvl4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4pPr>
            <a:lvl5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7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6706" y="2515948"/>
            <a:ext cx="8567632" cy="179892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Fixed</a:t>
            </a:r>
            <a:r>
              <a:rPr lang="ko-KR" altLang="en-US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vs</a:t>
            </a:r>
            <a:r>
              <a:rPr lang="ko-KR" altLang="en-US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Random</a:t>
            </a:r>
            <a:r>
              <a:rPr lang="ko-KR" altLang="en-US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</a:t>
            </a:r>
            <a:endParaRPr lang="ko-KR" altLang="en-US" sz="2000" b="1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2"/>
    </mc:Choice>
    <mc:Fallback xmlns="">
      <p:transition spd="slow" advTm="790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35DBE-AF01-55A5-4A2B-869DF5A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Fixed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Effect(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고정효과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endParaRPr lang="ko-KR" altLang="en-US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392C6-C124-A046-769D-F3108A008F22}"/>
              </a:ext>
            </a:extLst>
          </p:cNvPr>
          <p:cNvSpPr txBox="1"/>
          <p:nvPr/>
        </p:nvSpPr>
        <p:spPr>
          <a:xfrm>
            <a:off x="710849" y="1519918"/>
            <a:ext cx="11591806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정의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우리의 관심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추론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 데이터에 포함된 바로 그 수준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(level)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에만 국한될 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 효과는 고정 효과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예시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3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회사의 사료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우성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농협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카길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의 효과를 비교할 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우리의 관심은 오직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3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회사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우성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농협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카길회사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사료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 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3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회사 사료의 효과 차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다른 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사료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는 고려 대상이 아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니다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예를 들면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3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회사의 사료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우성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농협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카길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간의 차이를 알고 싶다면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3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종류의 정해진 사료는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고정 효과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(Fixed effect)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494C62-5FF5-7C30-36A5-4639CB28072D}"/>
                  </a:ext>
                </a:extLst>
              </p:cNvPr>
              <p:cNvSpPr txBox="1"/>
              <p:nvPr/>
            </p:nvSpPr>
            <p:spPr>
              <a:xfrm>
                <a:off x="1484550" y="4280301"/>
                <a:ext cx="10044403" cy="14619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관심 대상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파라미터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그 자체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목표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그래서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우성 사료가 농협 사료보다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평균적으로 얼마나 더 나은가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추정값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예를 들어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5.3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같은 평균의 차이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(difference)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구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우성 사료는 농협 사료보다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“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5.3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만큼 </a:t>
                </a:r>
                <a:r>
                  <a:rPr lang="ko-KR" altLang="en-US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증체량을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늘린다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”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처럼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평균의 차이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직접적으로 해석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494C62-5FF5-7C30-36A5-4639CB28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50" y="4280301"/>
                <a:ext cx="10044403" cy="1461939"/>
              </a:xfrm>
              <a:prstGeom prst="rect">
                <a:avLst/>
              </a:prstGeom>
              <a:blipFill>
                <a:blip r:embed="rId2"/>
                <a:stretch>
                  <a:fillRect l="-364" t="-833" b="-4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E095BE-55FE-1A26-E4A4-8B38C771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 anchor="ctr">
            <a:normAutofit/>
          </a:bodyPr>
          <a:lstStyle/>
          <a:p>
            <a:r>
              <a:rPr lang="en-US" altLang="ko-KR" sz="2400"/>
              <a:t>Fixed</a:t>
            </a:r>
            <a:r>
              <a:rPr lang="ko-KR" altLang="en-US" sz="2400"/>
              <a:t> </a:t>
            </a:r>
            <a:r>
              <a:rPr lang="en-US" altLang="ko-KR" sz="2400"/>
              <a:t>effect</a:t>
            </a:r>
            <a:endParaRPr lang="ko-KR" altLang="en-US" sz="24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321A76-2E7F-688E-BCB4-16FF2F25E9C1}"/>
              </a:ext>
            </a:extLst>
          </p:cNvPr>
          <p:cNvGrpSpPr/>
          <p:nvPr/>
        </p:nvGrpSpPr>
        <p:grpSpPr>
          <a:xfrm>
            <a:off x="990534" y="1777592"/>
            <a:ext cx="11458706" cy="4422629"/>
            <a:chOff x="990534" y="1777592"/>
            <a:chExt cx="11458706" cy="4422629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2A9068F-6D52-D63A-19F5-5BA5FBC1265E}"/>
                </a:ext>
              </a:extLst>
            </p:cNvPr>
            <p:cNvGrpSpPr/>
            <p:nvPr/>
          </p:nvGrpSpPr>
          <p:grpSpPr>
            <a:xfrm>
              <a:off x="990534" y="1777592"/>
              <a:ext cx="11458706" cy="4422629"/>
              <a:chOff x="1283504" y="1796065"/>
              <a:chExt cx="11458706" cy="4422629"/>
            </a:xfrm>
          </p:grpSpPr>
          <p:pic>
            <p:nvPicPr>
              <p:cNvPr id="19" name="Picture 2" descr="일반통계학 (2016-1)">
                <a:extLst>
                  <a:ext uri="{FF2B5EF4-FFF2-40B4-BE49-F238E27FC236}">
                    <a16:creationId xmlns:a16="http://schemas.microsoft.com/office/drawing/2014/main" id="{C448A0C3-6392-23E2-851B-43B4375EB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9565875" y="2862619"/>
                <a:ext cx="1750691" cy="85565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8" name="Picture 2" descr="일반통계학 (2016-1)">
                <a:extLst>
                  <a:ext uri="{FF2B5EF4-FFF2-40B4-BE49-F238E27FC236}">
                    <a16:creationId xmlns:a16="http://schemas.microsoft.com/office/drawing/2014/main" id="{04613847-63EA-028A-6660-51CD04D3AD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8532022" y="3938863"/>
                <a:ext cx="1750691" cy="855655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7" name="Picture 2" descr="일반통계학 (2016-1)">
                <a:extLst>
                  <a:ext uri="{FF2B5EF4-FFF2-40B4-BE49-F238E27FC236}">
                    <a16:creationId xmlns:a16="http://schemas.microsoft.com/office/drawing/2014/main" id="{386F3F6A-C531-B795-A6E3-A03472B97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7272709" y="2878814"/>
                <a:ext cx="1750691" cy="855655"/>
              </a:xfrm>
              <a:prstGeom prst="rect">
                <a:avLst/>
              </a:prstGeom>
              <a:solidFill>
                <a:srgbClr val="FFFFFF"/>
              </a:solidFill>
            </p:spPr>
          </p:pic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9CA94997-36FE-D0F2-3A7A-EE8DC6D10CA5}"/>
                  </a:ext>
                </a:extLst>
              </p:cNvPr>
              <p:cNvGrpSpPr/>
              <p:nvPr/>
            </p:nvGrpSpPr>
            <p:grpSpPr>
              <a:xfrm>
                <a:off x="1283504" y="1796065"/>
                <a:ext cx="5507708" cy="4422629"/>
                <a:chOff x="1689904" y="1731411"/>
                <a:chExt cx="5507708" cy="4422629"/>
              </a:xfrm>
            </p:grpSpPr>
            <p:pic>
              <p:nvPicPr>
                <p:cNvPr id="1026" name="Picture 2" descr="일반통계학 (2016-1)">
                  <a:extLst>
                    <a:ext uri="{FF2B5EF4-FFF2-40B4-BE49-F238E27FC236}">
                      <a16:creationId xmlns:a16="http://schemas.microsoft.com/office/drawing/2014/main" id="{75C88BEE-54BF-AA43-712D-B52233816D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977127" y="1900688"/>
                  <a:ext cx="3122240" cy="1526003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14D361A-70DB-5B5E-DF27-619C59A138E2}"/>
                    </a:ext>
                  </a:extLst>
                </p:cNvPr>
                <p:cNvSpPr txBox="1"/>
                <p:nvPr/>
              </p:nvSpPr>
              <p:spPr>
                <a:xfrm>
                  <a:off x="2909456" y="1731411"/>
                  <a:ext cx="7761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dirty="0">
                      <a:latin typeface="G마켓 산스 Medium" panose="02000000000000000000" pitchFamily="50" charset="-127"/>
                      <a:ea typeface="G마켓 산스 Medium" panose="02000000000000000000" pitchFamily="50" charset="-127"/>
                    </a:rPr>
                    <a:t>모집단</a:t>
                  </a:r>
                </a:p>
              </p:txBody>
            </p:sp>
            <p:pic>
              <p:nvPicPr>
                <p:cNvPr id="7" name="Picture 2" descr="일반통계학 (2016-1)">
                  <a:extLst>
                    <a:ext uri="{FF2B5EF4-FFF2-40B4-BE49-F238E27FC236}">
                      <a16:creationId xmlns:a16="http://schemas.microsoft.com/office/drawing/2014/main" id="{75838387-82A2-7418-E086-3BCA4B5E3B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89904" y="4920817"/>
                  <a:ext cx="1750691" cy="855655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  <p:pic>
              <p:nvPicPr>
                <p:cNvPr id="8" name="Picture 2" descr="일반통계학 (2016-1)">
                  <a:extLst>
                    <a:ext uri="{FF2B5EF4-FFF2-40B4-BE49-F238E27FC236}">
                      <a16:creationId xmlns:a16="http://schemas.microsoft.com/office/drawing/2014/main" id="{C9B137FB-D063-AF04-6381-B1196A51D2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85631" y="4931925"/>
                  <a:ext cx="1705233" cy="833437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  <p:pic>
              <p:nvPicPr>
                <p:cNvPr id="9" name="Picture 2" descr="일반통계학 (2016-1)">
                  <a:extLst>
                    <a:ext uri="{FF2B5EF4-FFF2-40B4-BE49-F238E27FC236}">
                      <a16:creationId xmlns:a16="http://schemas.microsoft.com/office/drawing/2014/main" id="{90BB1590-53F4-43F1-6755-58634D806E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35900" y="5013181"/>
                  <a:ext cx="1561712" cy="763291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  <p:sp>
              <p:nvSpPr>
                <p:cNvPr id="10" name="화살표: 아래쪽 9">
                  <a:extLst>
                    <a:ext uri="{FF2B5EF4-FFF2-40B4-BE49-F238E27FC236}">
                      <a16:creationId xmlns:a16="http://schemas.microsoft.com/office/drawing/2014/main" id="{B70BCA8C-FB04-06E3-B55D-1197DBE782EE}"/>
                    </a:ext>
                  </a:extLst>
                </p:cNvPr>
                <p:cNvSpPr/>
                <p:nvPr/>
              </p:nvSpPr>
              <p:spPr>
                <a:xfrm>
                  <a:off x="4358138" y="3818153"/>
                  <a:ext cx="360218" cy="26785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50C7B5-C9F5-A27F-A57A-C60E0A109251}"/>
                    </a:ext>
                  </a:extLst>
                </p:cNvPr>
                <p:cNvSpPr txBox="1"/>
                <p:nvPr/>
              </p:nvSpPr>
              <p:spPr>
                <a:xfrm>
                  <a:off x="4099665" y="4272608"/>
                  <a:ext cx="8771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>
                      <a:latin typeface="G마켓 산스 Medium" panose="02000000000000000000" pitchFamily="50" charset="-127"/>
                      <a:ea typeface="G마켓 산스 Medium" panose="02000000000000000000" pitchFamily="50" charset="-127"/>
                    </a:rPr>
                    <a:t>표본추출</a:t>
                  </a:r>
                </a:p>
              </p:txBody>
            </p:sp>
            <p:pic>
              <p:nvPicPr>
                <p:cNvPr id="1028" name="Picture 4" descr="우성온에어WOOSUNG ON-AIR - YouTube">
                  <a:extLst>
                    <a:ext uri="{FF2B5EF4-FFF2-40B4-BE49-F238E27FC236}">
                      <a16:creationId xmlns:a16="http://schemas.microsoft.com/office/drawing/2014/main" id="{9A28459F-8FC8-3131-7B34-5289AC23AA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091" b="35017"/>
                <a:stretch>
                  <a:fillRect/>
                </a:stretch>
              </p:blipFill>
              <p:spPr bwMode="auto">
                <a:xfrm>
                  <a:off x="2126667" y="5812566"/>
                  <a:ext cx="877163" cy="279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그림 11">
                  <a:extLst>
                    <a:ext uri="{FF2B5EF4-FFF2-40B4-BE49-F238E27FC236}">
                      <a16:creationId xmlns:a16="http://schemas.microsoft.com/office/drawing/2014/main" id="{97C91775-0900-EA0F-4765-110DEBC0C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3871" y="5899509"/>
                  <a:ext cx="948749" cy="192804"/>
                </a:xfrm>
                <a:prstGeom prst="rect">
                  <a:avLst/>
                </a:prstGeom>
              </p:spPr>
            </p:pic>
            <p:pic>
              <p:nvPicPr>
                <p:cNvPr id="1030" name="Picture 6" descr="카길, &quot;계열사업 없어도 고객과 함께 성장세 이어간다&quot;">
                  <a:extLst>
                    <a:ext uri="{FF2B5EF4-FFF2-40B4-BE49-F238E27FC236}">
                      <a16:creationId xmlns:a16="http://schemas.microsoft.com/office/drawing/2014/main" id="{17A74CA6-896D-BCAA-6AAA-AF014F9A82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720" t="11177" r="34853" b="50000"/>
                <a:stretch>
                  <a:fillRect/>
                </a:stretch>
              </p:blipFill>
              <p:spPr bwMode="auto">
                <a:xfrm>
                  <a:off x="6006809" y="5817093"/>
                  <a:ext cx="877163" cy="336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2" descr="일반통계학 (2016-1)">
                <a:extLst>
                  <a:ext uri="{FF2B5EF4-FFF2-40B4-BE49-F238E27FC236}">
                    <a16:creationId xmlns:a16="http://schemas.microsoft.com/office/drawing/2014/main" id="{3433C313-FABC-EF01-E2D5-173DC4919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10418088" y="3135359"/>
                <a:ext cx="3122240" cy="1526003"/>
              </a:xfrm>
              <a:prstGeom prst="rect">
                <a:avLst/>
              </a:prstGeom>
              <a:solidFill>
                <a:srgbClr val="FFFFFF"/>
              </a:solidFill>
            </p:spPr>
          </p:pic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2D398277-A569-D3D6-1538-46FA9B630B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0182" y="3882807"/>
                <a:ext cx="6092028" cy="31107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89BD9F85-6398-6479-64D2-8F3B34845BD8}"/>
                  </a:ext>
                </a:extLst>
              </p:cNvPr>
              <p:cNvCxnSpPr/>
              <p:nvPr/>
            </p:nvCxnSpPr>
            <p:spPr>
              <a:xfrm>
                <a:off x="7333673" y="3299682"/>
                <a:ext cx="1330036" cy="1619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C6412200-2AD4-E3C6-B2FC-49E516E9C340}"/>
                  </a:ext>
                </a:extLst>
              </p:cNvPr>
              <p:cNvCxnSpPr/>
              <p:nvPr/>
            </p:nvCxnSpPr>
            <p:spPr>
              <a:xfrm>
                <a:off x="8575882" y="4378204"/>
                <a:ext cx="1330036" cy="1619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BFEF3EDE-6F10-ABD4-1B74-0460900CD34B}"/>
                  </a:ext>
                </a:extLst>
              </p:cNvPr>
              <p:cNvCxnSpPr/>
              <p:nvPr/>
            </p:nvCxnSpPr>
            <p:spPr>
              <a:xfrm>
                <a:off x="9712591" y="3278812"/>
                <a:ext cx="1330036" cy="1619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669B097F-5831-ACD4-6639-EED9FDE8033C}"/>
                  </a:ext>
                </a:extLst>
              </p:cNvPr>
              <p:cNvCxnSpPr/>
              <p:nvPr/>
            </p:nvCxnSpPr>
            <p:spPr>
              <a:xfrm flipV="1">
                <a:off x="8017164" y="3295007"/>
                <a:ext cx="0" cy="56693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C5A340BD-9D01-1603-90C8-F2864B6B78D9}"/>
                  </a:ext>
                </a:extLst>
              </p:cNvPr>
              <p:cNvCxnSpPr/>
              <p:nvPr/>
            </p:nvCxnSpPr>
            <p:spPr>
              <a:xfrm flipV="1">
                <a:off x="9217809" y="3863235"/>
                <a:ext cx="0" cy="56693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>
                <a:extLst>
                  <a:ext uri="{FF2B5EF4-FFF2-40B4-BE49-F238E27FC236}">
                    <a16:creationId xmlns:a16="http://schemas.microsoft.com/office/drawing/2014/main" id="{0CD84B36-79E5-2EC8-7E44-C67851901640}"/>
                  </a:ext>
                </a:extLst>
              </p:cNvPr>
              <p:cNvCxnSpPr/>
              <p:nvPr/>
            </p:nvCxnSpPr>
            <p:spPr>
              <a:xfrm flipV="1">
                <a:off x="10441220" y="3315877"/>
                <a:ext cx="0" cy="56693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CA952D16-99E6-891A-DBB2-8D47B0D0B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848" y="5413297"/>
                <a:ext cx="1972997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B37BD53D-F474-B7F8-1893-8C5C24A857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4821" y="5602643"/>
                <a:ext cx="1972997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6B292-D2A1-13ED-67C3-DBBC14906E4F}"/>
                    </a:ext>
                  </a:extLst>
                </p:cNvPr>
                <p:cNvSpPr txBox="1"/>
                <p:nvPr/>
              </p:nvSpPr>
              <p:spPr>
                <a:xfrm>
                  <a:off x="7870223" y="3431934"/>
                  <a:ext cx="2815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6B292-D2A1-13ED-67C3-DBBC14906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0223" y="3431934"/>
                  <a:ext cx="28155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565" r="-6522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55A9E5-01C3-1CED-6676-8B0F04DF16DB}"/>
                    </a:ext>
                  </a:extLst>
                </p:cNvPr>
                <p:cNvSpPr txBox="1"/>
                <p:nvPr/>
              </p:nvSpPr>
              <p:spPr>
                <a:xfrm>
                  <a:off x="9121675" y="3915013"/>
                  <a:ext cx="2868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755A9E5-01C3-1CED-6676-8B0F04DF1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1675" y="3915013"/>
                  <a:ext cx="28687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149" r="-6383" b="-217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52DC4AF-EA06-35AD-3E3F-71889B9E5F84}"/>
                    </a:ext>
                  </a:extLst>
                </p:cNvPr>
                <p:cNvSpPr txBox="1"/>
                <p:nvPr/>
              </p:nvSpPr>
              <p:spPr>
                <a:xfrm>
                  <a:off x="10221389" y="3427351"/>
                  <a:ext cx="2868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52DC4AF-EA06-35AD-3E3F-71889B9E5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389" y="3427351"/>
                  <a:ext cx="28687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1277" r="-6383" b="-217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74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F538C-AF32-2B21-534C-B684A2A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Fixed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Effect(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고정효과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E809AFC-73ED-168E-F5AF-94E9D2189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81053"/>
              </p:ext>
            </p:extLst>
          </p:nvPr>
        </p:nvGraphicFramePr>
        <p:xfrm>
          <a:off x="7587952" y="1774270"/>
          <a:ext cx="5140974" cy="1097280"/>
        </p:xfrm>
        <a:graphic>
          <a:graphicData uri="http://schemas.openxmlformats.org/drawingml/2006/table">
            <a:tbl>
              <a:tblPr firstRow="1" bandRow="1" bandCol="1"/>
              <a:tblGrid>
                <a:gridCol w="1713658">
                  <a:extLst>
                    <a:ext uri="{9D8B030D-6E8A-4147-A177-3AD203B41FA5}">
                      <a16:colId xmlns:a16="http://schemas.microsoft.com/office/drawing/2014/main" val="3779581643"/>
                    </a:ext>
                  </a:extLst>
                </a:gridCol>
                <a:gridCol w="1713658">
                  <a:extLst>
                    <a:ext uri="{9D8B030D-6E8A-4147-A177-3AD203B41FA5}">
                      <a16:colId xmlns:a16="http://schemas.microsoft.com/office/drawing/2014/main" val="2556879240"/>
                    </a:ext>
                  </a:extLst>
                </a:gridCol>
                <a:gridCol w="1713658">
                  <a:extLst>
                    <a:ext uri="{9D8B030D-6E8A-4147-A177-3AD203B41FA5}">
                      <a16:colId xmlns:a16="http://schemas.microsoft.com/office/drawing/2014/main" val="646268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개체</a:t>
                      </a:r>
                      <a:endParaRPr lang="ko-KR" sz="12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유전자형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체중</a:t>
                      </a: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(y)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860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AA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026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AT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55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493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AA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52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875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TT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60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917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AT</a:t>
                      </a:r>
                      <a:endParaRPr lang="ko-KR" sz="120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53</a:t>
                      </a:r>
                      <a:endParaRPr lang="ko-KR" sz="12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83697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84D3D42-B0A5-2137-805B-40DD5F5AA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49" y="1055668"/>
            <a:ext cx="82605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관심 질문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AA, AT, TT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라는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특정 유전자형 그룹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들의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평균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체중이 통계적으로 </a:t>
            </a:r>
            <a:r>
              <a:rPr kumimoji="0" lang="ko-KR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다른가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? 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 대상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각 그룹의 평균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혹은 그룹 간의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평균 차이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(e.g., </a:t>
            </a:r>
            <a:r>
              <a:rPr kumimoji="0" lang="en-US" altLang="ko-K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μAA</a:t>
            </a:r>
            <a:r>
              <a:rPr kumimoji="0" lang="en-US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-</a:t>
            </a:r>
            <a:r>
              <a:rPr kumimoji="0" lang="en-US" altLang="ko-K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μTT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모델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y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=</a:t>
            </a:r>
            <a:r>
              <a:rPr kumimoji="0" lang="en-US" altLang="ko-K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Xb</a:t>
            </a:r>
            <a:r>
              <a:rPr kumimoji="0" lang="en-US" altLang="ko-K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+</a:t>
            </a:r>
            <a:r>
              <a:rPr kumimoji="0" lang="en-US" altLang="ko-K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e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b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는 우리가 추정하려는 </a:t>
            </a:r>
            <a:r>
              <a:rPr kumimoji="0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미지의 상수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평균값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벡터입니다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X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는 각 개체가 이 상수 중 어디에 속하는지 배정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(assign)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합니다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예시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5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마리의 체중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(y)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데이터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X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행렬과 </a:t>
            </a:r>
            <a:r>
              <a:rPr kumimoji="0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b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벡터는 다음과 같이 구성됩니다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kumimoji="0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7606B6-A8A6-9E27-6CE4-076678B44FD8}"/>
                  </a:ext>
                </a:extLst>
              </p:cNvPr>
              <p:cNvSpPr txBox="1"/>
              <p:nvPr/>
            </p:nvSpPr>
            <p:spPr>
              <a:xfrm>
                <a:off x="3124405" y="3316275"/>
                <a:ext cx="6764694" cy="1371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ko-KR" altLang="en-US" b="1" i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ko-KR" altLang="en-US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ko-KR" altLang="en-US" b="1" i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𝐴𝑇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ko-KR" altLang="en-US" b="0" i="1"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7606B6-A8A6-9E27-6CE4-076678B44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05" y="3316275"/>
                <a:ext cx="6764694" cy="1371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4AD43B-99F6-ADC6-9575-321CCBB44530}"/>
                  </a:ext>
                </a:extLst>
              </p:cNvPr>
              <p:cNvSpPr txBox="1"/>
              <p:nvPr/>
            </p:nvSpPr>
            <p:spPr>
              <a:xfrm>
                <a:off x="891073" y="4885705"/>
                <a:ext cx="6764694" cy="1087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행렬의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역할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개체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기대값은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𝐴𝑇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𝑇𝑇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입니다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개체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기대값은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𝐴𝑇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𝑇𝑇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𝐴𝑇</m:t>
                        </m:r>
                      </m:sub>
                    </m:sSub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입니다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4AD43B-99F6-ADC6-9575-321CCBB44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3" y="4885705"/>
                <a:ext cx="6764694" cy="1087477"/>
              </a:xfrm>
              <a:prstGeom prst="rect">
                <a:avLst/>
              </a:prstGeom>
              <a:blipFill>
                <a:blip r:embed="rId3"/>
                <a:stretch>
                  <a:fillRect l="-450" t="-559" b="-7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4372E-E867-AA9A-D442-602681AA1779}"/>
                  </a:ext>
                </a:extLst>
              </p:cNvPr>
              <p:cNvSpPr txBox="1"/>
              <p:nvPr/>
            </p:nvSpPr>
            <p:spPr>
              <a:xfrm>
                <a:off x="891073" y="6282729"/>
                <a:ext cx="11837853" cy="598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buNone/>
                </a:pP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최종 결론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우리는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sz="1600" b="1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(B.L.U.E.)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추정하여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51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kg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𝑇𝑇</m:t>
                        </m:r>
                      </m:sub>
                    </m:sSub>
                    <m:r>
                      <a:rPr lang="en-US" altLang="ko-KR" sz="16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60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kg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이므로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TT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AA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그룹보다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</a:t>
                </a:r>
                <a:r>
                  <a:rPr lang="en-US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9kg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더 </a:t>
                </a:r>
                <a:r>
                  <a:rPr lang="ko-KR" altLang="ko-KR" sz="16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무겁다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같이 </a:t>
                </a:r>
                <a:r>
                  <a:rPr lang="ko-KR" altLang="ko-KR" sz="16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평균의 차이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구체적인 값으로 얻습니다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64372E-E867-AA9A-D442-602681AA1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73" y="6282729"/>
                <a:ext cx="11837853" cy="598305"/>
              </a:xfrm>
              <a:prstGeom prst="rect">
                <a:avLst/>
              </a:prstGeom>
              <a:blipFill>
                <a:blip r:embed="rId4"/>
                <a:stretch>
                  <a:fillRect l="-257" t="-4082" b="-132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6A3A5-CD67-0F34-D6DD-B7545074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Random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 (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임의 효과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endParaRPr lang="ko-KR" altLang="en-US" sz="20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F4F61-C986-40CE-917F-BCBBA35D0A45}"/>
              </a:ext>
            </a:extLst>
          </p:cNvPr>
          <p:cNvSpPr txBox="1"/>
          <p:nvPr/>
        </p:nvSpPr>
        <p:spPr>
          <a:xfrm>
            <a:off x="643321" y="1049825"/>
            <a:ext cx="1172685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정의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우리의 관심이 데이터에 포함된 수준들을 넘어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 수준들이 추출된 더 큰 모집단일 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그 효과는 임의 효과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즉 데이터에 포함된 수준이 하나의 임의 효과로 분류되어 모집단에서도 그 임의 효과의 분산의 크기가 같다고 본다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예시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교재의 예시처럼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10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마리의 황소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(bull)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를 이용해 자손의 우유 생산량을 분석할 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우리의 관심은 그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10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마리가 아니라 그 황소들이 대표하는 전체 황소 집단의 변동성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분산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즉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우리는 이 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씨수소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들이 유전적으로 얼마나 다양한가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? (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분산이 얼마나 큰가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?)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를 추정하고 싶은 것이지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황소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1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번이 황소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2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번보다 </a:t>
            </a:r>
            <a:r>
              <a:rPr lang="ko-KR" altLang="ko-KR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낫다를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알고 싶은 것이 아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니다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중요한 점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교재는 효과가 랜덤이라고 해서 반드시 정규분포를 따르는 것은 아니라고 강조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한다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정규성 가정은 분산 성분 </a:t>
            </a:r>
            <a:r>
              <a:rPr lang="ko-KR" altLang="ko-KR" sz="2000" dirty="0" err="1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추정량의</a:t>
            </a:r>
            <a:r>
              <a:rPr lang="ko-KR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분포를 다룰 때 추가되는 별개의 가정</a:t>
            </a:r>
            <a:r>
              <a:rPr lang="ko-KR" altLang="en-US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이다</a:t>
            </a:r>
            <a:r>
              <a:rPr lang="en-US" altLang="ko-KR" sz="2000" dirty="0"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</a:t>
            </a:r>
            <a:endParaRPr lang="ko-KR" altLang="ko-KR" sz="2000" dirty="0"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5986DB-D6D6-B9D5-65BD-6EE9B8E0B9A9}"/>
                  </a:ext>
                </a:extLst>
              </p:cNvPr>
              <p:cNvSpPr txBox="1"/>
              <p:nvPr/>
            </p:nvSpPr>
            <p:spPr>
              <a:xfrm>
                <a:off x="1661830" y="4548251"/>
                <a:ext cx="9689841" cy="1902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관심 대상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파라미터가 아니라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파라미터들이 뽑혀 나온 모집단의 분산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(Variance)</a:t>
                </a:r>
                <a:r>
                  <a:rPr lang="ko-KR" altLang="en-US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목표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(X) 1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황소와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황소의 평균 차이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2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2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ko-KR" altLang="ko-KR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12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얼마인가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 &lt;--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이것이 관심사가 아닙니다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(O) </a:t>
                </a:r>
                <a:r>
                  <a:rPr lang="ko-KR" altLang="en-US" sz="12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씨수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소들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집단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유전적으로 얼마나 다양한가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황소 요인이 전체 우유 생산량 변동에 얼마나 기여하는가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추정값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예를 들어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ko-KR" altLang="ko-KR" sz="1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m:rPr>
                            <m:nor/>
                          </m:rPr>
                          <a:rPr lang="en-US" altLang="ko-KR" sz="12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bull</m:t>
                        </m:r>
                      </m:sub>
                      <m:sup>
                        <m:r>
                          <a:rPr lang="en-US" altLang="ko-KR" sz="12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200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2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같은 분산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(variance)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구</a:t>
                </a:r>
                <a:r>
                  <a:rPr lang="ko-KR" altLang="en-US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우유 생산량의 변동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(Variance)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중에서 </a:t>
                </a:r>
                <a:r>
                  <a:rPr lang="ko-KR" altLang="en-US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씨수소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유전적 차이로 인한 변동 부분이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12.5</a:t>
                </a:r>
                <a:r>
                  <a:rPr lang="ko-KR" altLang="ko-KR" sz="12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이다처럼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분산의 크기를 </a:t>
                </a:r>
                <a:r>
                  <a:rPr lang="ko-KR" altLang="en-US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계산한다</a:t>
                </a:r>
                <a:r>
                  <a:rPr lang="en-US" altLang="ko-KR" sz="12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2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5986DB-D6D6-B9D5-65BD-6EE9B8E0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830" y="4548251"/>
                <a:ext cx="9689841" cy="1902316"/>
              </a:xfrm>
              <a:prstGeom prst="rect">
                <a:avLst/>
              </a:prstGeom>
              <a:blipFill>
                <a:blip r:embed="rId2"/>
                <a:stretch>
                  <a:fillRect l="-63" b="-16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2FB0-3160-AB62-ED47-F148EA9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Random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 (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임의 효과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77268-D84A-D08F-D31F-511E7E0C5B26}"/>
                  </a:ext>
                </a:extLst>
              </p:cNvPr>
              <p:cNvSpPr txBox="1"/>
              <p:nvPr/>
            </p:nvSpPr>
            <p:spPr>
              <a:xfrm>
                <a:off x="710849" y="1267739"/>
                <a:ext cx="11591806" cy="4777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buNone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SNP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임의 효과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(Random Effect)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분석할 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(Z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이것은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Variance Component 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 성분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 또는 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GBLUP 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유전체 선발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기본 관점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관심 질문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AA, AT, TT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라는 유전적 차이가 전체 체중 분산에 얼마나 기여하는가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 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SNP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유전적으로 얼마나 중요한가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 대상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특정 그룹의 평균이 아닌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이들 그룹이 속한 모집단의 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𝑍𝑢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확률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변수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(random variable) </a:t>
                </a:r>
                <a:r>
                  <a:rPr lang="en-US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𝐼</m:t>
                    </m:r>
                    <m:sSubSup>
                      <m:sSub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ko-KR" sz="1600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1600" b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각 개체가 어떤 임의의 그룹에 속하는지 연결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(link)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동일한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5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 데이터</a:t>
                </a:r>
              </a:p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행렬과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벡터는 다음과 같이 구성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1600" b="0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55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 b="0" i="1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600" b="0" i="1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ko-KR" sz="1600" b="0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1600" b="0" i="1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 </m:t>
                      </m:r>
                      <m:r>
                        <a:rPr lang="en-US" altLang="ko-KR" sz="1600" b="0" i="1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sz="1600" b="0" smtClean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6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𝐴𝑇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6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𝑇𝑇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77268-D84A-D08F-D31F-511E7E0C5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67739"/>
                <a:ext cx="11591806" cy="4777975"/>
              </a:xfrm>
              <a:prstGeom prst="rect">
                <a:avLst/>
              </a:prstGeom>
              <a:blipFill>
                <a:blip r:embed="rId2"/>
                <a:stretch>
                  <a:fillRect l="-316" t="-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7F411-4EA3-F8E2-E519-E409D357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Random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 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Effect (</a:t>
            </a:r>
            <a:r>
              <a:rPr lang="ko-KR" altLang="en-US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임의 효과</a:t>
            </a:r>
            <a:r>
              <a:rPr lang="en-US" altLang="ko-KR" sz="20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)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ED7542-5883-52A3-9CF6-4926D1C24705}"/>
                  </a:ext>
                </a:extLst>
              </p:cNvPr>
              <p:cNvSpPr txBox="1"/>
              <p:nvPr/>
            </p:nvSpPr>
            <p:spPr>
              <a:xfrm>
                <a:off x="710849" y="1389704"/>
                <a:ext cx="11698865" cy="35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역할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행렬의 구조는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동일해 보이지만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목적이 완전히 다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행렬은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공분산 구조를 정의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개체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번 개체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둘 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라는 동일한 임의 효과를 공유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이로 인해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다른 그룹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보다 더 유사할 것이며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그 유사성의 정도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바로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𝑉𝑎𝑟</m:t>
                      </m:r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b="0" i="1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buNone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최종 결론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우리는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값 자체에는 관심이 없다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우리는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ML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또는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REML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통해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10.5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2.1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같은 분산 값을 추정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SNP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유전자형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(AA, AT, TT)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차이로 인해 발생하는 유전 분산은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10.5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 또는 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SNP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전체 표현형 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83%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설명한다와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같이 분산의 기여도를 얻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ED7542-5883-52A3-9CF6-4926D1C24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389704"/>
                <a:ext cx="11698865" cy="3510192"/>
              </a:xfrm>
              <a:prstGeom prst="rect">
                <a:avLst/>
              </a:prstGeom>
              <a:blipFill>
                <a:blip r:embed="rId2"/>
                <a:stretch>
                  <a:fillRect l="-469" t="-694" r="-104" b="-6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E9603-B145-F0BE-1B69-FE0282F7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9BF6699-2794-38B1-3272-143178A318E3}"/>
              </a:ext>
            </a:extLst>
          </p:cNvPr>
          <p:cNvGrpSpPr/>
          <p:nvPr/>
        </p:nvGrpSpPr>
        <p:grpSpPr>
          <a:xfrm>
            <a:off x="1796962" y="1477307"/>
            <a:ext cx="9419579" cy="5109827"/>
            <a:chOff x="2196742" y="1043198"/>
            <a:chExt cx="9419579" cy="5109827"/>
          </a:xfrm>
        </p:grpSpPr>
        <p:pic>
          <p:nvPicPr>
            <p:cNvPr id="4" name="Picture 2" descr="일반통계학 (2016-1)">
              <a:extLst>
                <a:ext uri="{FF2B5EF4-FFF2-40B4-BE49-F238E27FC236}">
                  <a16:creationId xmlns:a16="http://schemas.microsoft.com/office/drawing/2014/main" id="{DA1DDB2A-A802-3B09-6CA8-A7A29BAA4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7757" y="1512760"/>
              <a:ext cx="3122240" cy="152600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79B885-6D65-D463-4058-B389F13AC9EF}"/>
                </a:ext>
              </a:extLst>
            </p:cNvPr>
            <p:cNvSpPr txBox="1"/>
            <p:nvPr/>
          </p:nvSpPr>
          <p:spPr>
            <a:xfrm>
              <a:off x="4750086" y="1343483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rPr>
                <a:t>모집단</a:t>
              </a:r>
            </a:p>
          </p:txBody>
        </p:sp>
        <p:pic>
          <p:nvPicPr>
            <p:cNvPr id="6" name="Picture 2" descr="일반통계학 (2016-1)">
              <a:extLst>
                <a:ext uri="{FF2B5EF4-FFF2-40B4-BE49-F238E27FC236}">
                  <a16:creationId xmlns:a16="http://schemas.microsoft.com/office/drawing/2014/main" id="{446908F5-C3D9-E6F2-FE4F-1C6642946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1247" y="4520912"/>
              <a:ext cx="1862830" cy="855655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A1276D2D-D88C-88A8-C5FB-F5A4E26ADAA9}"/>
                </a:ext>
              </a:extLst>
            </p:cNvPr>
            <p:cNvSpPr/>
            <p:nvPr/>
          </p:nvSpPr>
          <p:spPr>
            <a:xfrm>
              <a:off x="6198768" y="3430225"/>
              <a:ext cx="360218" cy="26785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E7571D-61B4-F7E6-B9AA-E607F0E111E1}"/>
                </a:ext>
              </a:extLst>
            </p:cNvPr>
            <p:cNvSpPr txBox="1"/>
            <p:nvPr/>
          </p:nvSpPr>
          <p:spPr>
            <a:xfrm>
              <a:off x="5940295" y="388468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>
                  <a:latin typeface="G마켓 산스 Medium" panose="02000000000000000000" pitchFamily="50" charset="-127"/>
                  <a:ea typeface="G마켓 산스 Medium" panose="02000000000000000000" pitchFamily="50" charset="-127"/>
                </a:rPr>
                <a:t>표본추출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39DA135-B5DF-4353-E3B8-966A20D0AE29}"/>
                </a:ext>
              </a:extLst>
            </p:cNvPr>
            <p:cNvGrpSpPr/>
            <p:nvPr/>
          </p:nvGrpSpPr>
          <p:grpSpPr>
            <a:xfrm>
              <a:off x="6719887" y="1043198"/>
              <a:ext cx="4449682" cy="939124"/>
              <a:chOff x="6470505" y="1068129"/>
              <a:chExt cx="4449682" cy="939124"/>
            </a:xfrm>
          </p:grpSpPr>
          <p:pic>
            <p:nvPicPr>
              <p:cNvPr id="2050" name="Picture 2" descr="한우 정액 kpn 1314,1640 구합니다. | 중고나라 - 안심되는 중고거래">
                <a:extLst>
                  <a:ext uri="{FF2B5EF4-FFF2-40B4-BE49-F238E27FC236}">
                    <a16:creationId xmlns:a16="http://schemas.microsoft.com/office/drawing/2014/main" id="{4FBF3490-C251-CC64-78FB-B013A9586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0505" y="1068129"/>
                <a:ext cx="548553" cy="435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농협경제지주 한우개량사업소 홈페이지에 오신것을 환영합니다.">
                <a:extLst>
                  <a:ext uri="{FF2B5EF4-FFF2-40B4-BE49-F238E27FC236}">
                    <a16:creationId xmlns:a16="http://schemas.microsoft.com/office/drawing/2014/main" id="{8FBB065F-9D0F-5BCB-D63B-F07396624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728" y="1068129"/>
                <a:ext cx="548553" cy="439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농협경제지주 한우개량사업소 홈페이지에 오신것을 환영합니다.">
                <a:extLst>
                  <a:ext uri="{FF2B5EF4-FFF2-40B4-BE49-F238E27FC236}">
                    <a16:creationId xmlns:a16="http://schemas.microsoft.com/office/drawing/2014/main" id="{BD24859D-245D-A44D-12FF-6369A4B58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0615" y="1070620"/>
                <a:ext cx="622112" cy="444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국립축산과학원, 한우 보증씨수소 16두 신규 선발 &lt; 축산 &lt; 뉴스 &lt; 기사본문 - 한국농정신문">
                <a:extLst>
                  <a:ext uri="{FF2B5EF4-FFF2-40B4-BE49-F238E27FC236}">
                    <a16:creationId xmlns:a16="http://schemas.microsoft.com/office/drawing/2014/main" id="{37016BC3-5B19-56E5-1BDB-0D53A2A23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4311" y="1068129"/>
                <a:ext cx="589973" cy="444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도축산기술연구소 생산 'KPN 586', 역대 최고 보증씨수소 선정 &lt; 대구 &lt; 지역뉴스 &lt; 기사본문 - 대경일보">
                <a:extLst>
                  <a:ext uri="{FF2B5EF4-FFF2-40B4-BE49-F238E27FC236}">
                    <a16:creationId xmlns:a16="http://schemas.microsoft.com/office/drawing/2014/main" id="{D620B266-F0A3-B8AD-B60C-A95E8F9942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5868" y="1068129"/>
                <a:ext cx="579018" cy="444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농협경제지주 한우개량사업소 홈페이지에 오신것을 환영합니다.">
                <a:extLst>
                  <a:ext uri="{FF2B5EF4-FFF2-40B4-BE49-F238E27FC236}">
                    <a16:creationId xmlns:a16="http://schemas.microsoft.com/office/drawing/2014/main" id="{4613BF3F-DDD1-69E0-D9FC-F62A97CF6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0615" y="1625749"/>
                <a:ext cx="622112" cy="381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한우 보증씨수소 14마리 선발…8월부터 정액 공급">
                <a:extLst>
                  <a:ext uri="{FF2B5EF4-FFF2-40B4-BE49-F238E27FC236}">
                    <a16:creationId xmlns:a16="http://schemas.microsoft.com/office/drawing/2014/main" id="{7A498E21-BF0A-D530-6550-D71864B6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4311" y="1625750"/>
                <a:ext cx="589973" cy="376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16" descr="농협경제지주 한우개량사업소 홈페이지에 오신것을 환영합니다.">
                <a:extLst>
                  <a:ext uri="{FF2B5EF4-FFF2-40B4-BE49-F238E27FC236}">
                    <a16:creationId xmlns:a16="http://schemas.microsoft.com/office/drawing/2014/main" id="{378DA290-BDBA-C206-5690-5D0C2940F5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2250" y="1658271"/>
                <a:ext cx="562636" cy="3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경북도축산기술연구소에서 자체 생산한 한우, 보증씨수소로 최종 선발 &lt; 대구·경북 &lt; 지역 &lt; 기사본문 - 농수축산신문">
                <a:extLst>
                  <a:ext uri="{FF2B5EF4-FFF2-40B4-BE49-F238E27FC236}">
                    <a16:creationId xmlns:a16="http://schemas.microsoft.com/office/drawing/2014/main" id="{7286783C-B725-71CC-D5FE-FDDF557A5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2852" y="1658271"/>
                <a:ext cx="581760" cy="3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8" name="Picture 20" descr="축산과학원, 유전능력 뛰어난 한우 보증씨수소 18두 선발">
                <a:extLst>
                  <a:ext uri="{FF2B5EF4-FFF2-40B4-BE49-F238E27FC236}">
                    <a16:creationId xmlns:a16="http://schemas.microsoft.com/office/drawing/2014/main" id="{030AE9BD-9308-BEFB-8948-57C2B64F5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2578" y="1658271"/>
                <a:ext cx="497609" cy="3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3F9956-8A04-B9BA-56C2-9968CBECB60B}"/>
                    </a:ext>
                  </a:extLst>
                </p:cNvPr>
                <p:cNvSpPr txBox="1"/>
                <p:nvPr/>
              </p:nvSpPr>
              <p:spPr>
                <a:xfrm>
                  <a:off x="5583690" y="5772728"/>
                  <a:ext cx="713209" cy="3802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𝐵𝑢𝑙𝑙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3F9956-8A04-B9BA-56C2-9968CBECB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690" y="5772728"/>
                  <a:ext cx="713209" cy="3802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연결선: 꺾임 13">
              <a:extLst>
                <a:ext uri="{FF2B5EF4-FFF2-40B4-BE49-F238E27FC236}">
                  <a16:creationId xmlns:a16="http://schemas.microsoft.com/office/drawing/2014/main" id="{CB6E6BA2-1D5B-A74B-1092-56457AE8CFA7}"/>
                </a:ext>
              </a:extLst>
            </p:cNvPr>
            <p:cNvCxnSpPr>
              <a:stCxn id="2064" idx="2"/>
              <a:endCxn id="12" idx="3"/>
            </p:cNvCxnSpPr>
            <p:nvPr/>
          </p:nvCxnSpPr>
          <p:spPr>
            <a:xfrm rot="5400000">
              <a:off x="5962157" y="2312083"/>
              <a:ext cx="3985537" cy="331605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66AB2D-D2C5-1066-20E6-C0B840630028}"/>
                    </a:ext>
                  </a:extLst>
                </p:cNvPr>
                <p:cNvSpPr txBox="1"/>
                <p:nvPr/>
              </p:nvSpPr>
              <p:spPr>
                <a:xfrm>
                  <a:off x="2196742" y="2009856"/>
                  <a:ext cx="3598934" cy="4132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𝑃h𝑒𝑛𝑜𝑡𝑦𝑝𝑒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𝐵𝑢𝑙𝑙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𝐸𝑛𝑣𝑖𝑟𝑜𝑛𝑚𝑒𝑛𝑡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66AB2D-D2C5-1066-20E6-C0B840630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6742" y="2009856"/>
                  <a:ext cx="3598934" cy="413255"/>
                </a:xfrm>
                <a:prstGeom prst="rect">
                  <a:avLst/>
                </a:prstGeom>
                <a:blipFill>
                  <a:blip r:embed="rId14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A7F9EB-8686-1206-E265-B82C3872F847}"/>
                    </a:ext>
                  </a:extLst>
                </p:cNvPr>
                <p:cNvSpPr txBox="1"/>
                <p:nvPr/>
              </p:nvSpPr>
              <p:spPr>
                <a:xfrm>
                  <a:off x="9727599" y="3970108"/>
                  <a:ext cx="1888722" cy="476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24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𝐵𝑒𝑡𝑤𝑒𝑒𝑛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𝐵𝑢𝑙𝑙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A7F9EB-8686-1206-E265-B82C3872F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599" y="3970108"/>
                  <a:ext cx="1888722" cy="476284"/>
                </a:xfrm>
                <a:prstGeom prst="rect">
                  <a:avLst/>
                </a:prstGeom>
                <a:blipFill>
                  <a:blip r:embed="rId15"/>
                  <a:stretch>
                    <a:fillRect b="-37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4" descr="농협경제지주 한우개량사업소 홈페이지에 오신것을 환영합니다.">
            <a:extLst>
              <a:ext uri="{FF2B5EF4-FFF2-40B4-BE49-F238E27FC236}">
                <a16:creationId xmlns:a16="http://schemas.microsoft.com/office/drawing/2014/main" id="{2CFE47EF-1BD6-DE1E-E01B-B5CB7ED6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00" y="4955020"/>
            <a:ext cx="548553" cy="4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농협경제지주 한우개량사업소 홈페이지에 오신것을 환영합니다.">
            <a:extLst>
              <a:ext uri="{FF2B5EF4-FFF2-40B4-BE49-F238E27FC236}">
                <a16:creationId xmlns:a16="http://schemas.microsoft.com/office/drawing/2014/main" id="{8B4C131E-A366-3590-0B0B-33933D2C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87" y="4957511"/>
            <a:ext cx="622112" cy="4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국립축산과학원, 한우 보증씨수소 16두 신규 선발 &lt; 축산 &lt; 뉴스 &lt; 기사본문 - 한국농정신문">
            <a:extLst>
              <a:ext uri="{FF2B5EF4-FFF2-40B4-BE49-F238E27FC236}">
                <a16:creationId xmlns:a16="http://schemas.microsoft.com/office/drawing/2014/main" id="{99B5B2AE-AC4B-EB32-BF2F-B28CDB99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83" y="4955020"/>
            <a:ext cx="589973" cy="4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도축산기술연구소 생산 'KPN 586', 역대 최고 보증씨수소 선정 &lt; 대구 &lt; 지역뉴스 &lt; 기사본문 - 대경일보">
            <a:extLst>
              <a:ext uri="{FF2B5EF4-FFF2-40B4-BE49-F238E27FC236}">
                <a16:creationId xmlns:a16="http://schemas.microsoft.com/office/drawing/2014/main" id="{F3A1645A-D7B9-CB84-1437-EB1F7C81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40" y="4955020"/>
            <a:ext cx="579018" cy="4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957</Words>
  <Application>Microsoft Office PowerPoint</Application>
  <PresentationFormat>사용자 지정</PresentationFormat>
  <Paragraphs>81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1" baseType="lpstr">
      <vt:lpstr>G마켓 산스 Medium</vt:lpstr>
      <vt:lpstr>나눔바른고딕</vt:lpstr>
      <vt:lpstr>맑은 고딕</vt:lpstr>
      <vt:lpstr>한컴산뜻돋움</vt:lpstr>
      <vt:lpstr>Aptos</vt:lpstr>
      <vt:lpstr>Arial</vt:lpstr>
      <vt:lpstr>Book Antiqua</vt:lpstr>
      <vt:lpstr>Calibri</vt:lpstr>
      <vt:lpstr>Calibri Light</vt:lpstr>
      <vt:lpstr>Cambria Math</vt:lpstr>
      <vt:lpstr>Franklin Gothic Medium Cond</vt:lpstr>
      <vt:lpstr>Wingdings</vt:lpstr>
      <vt:lpstr>Office 2013 - 2022 테마</vt:lpstr>
      <vt:lpstr>Fixed vs Random effect</vt:lpstr>
      <vt:lpstr>Fixed Effect(고정효과)</vt:lpstr>
      <vt:lpstr>Fixed effect</vt:lpstr>
      <vt:lpstr>Fixed Effect(고정효과)</vt:lpstr>
      <vt:lpstr>Random Effect (임의 효과)</vt:lpstr>
      <vt:lpstr>Random Effect (임의 효과)</vt:lpstr>
      <vt:lpstr>Random Effect (임의 효과)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seunghwanLee</dc:creator>
  <cp:lastModifiedBy>이승환</cp:lastModifiedBy>
  <cp:revision>126</cp:revision>
  <cp:lastPrinted>2023-08-06T04:41:05Z</cp:lastPrinted>
  <dcterms:modified xsi:type="dcterms:W3CDTF">2025-11-06T00:29:07Z</dcterms:modified>
</cp:coreProperties>
</file>