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2"/>
  </p:notesMasterIdLst>
  <p:handoutMasterIdLst>
    <p:handoutMasterId r:id="rId43"/>
  </p:handoutMasterIdLst>
  <p:sldIdLst>
    <p:sldId id="256" r:id="rId2"/>
    <p:sldId id="360" r:id="rId3"/>
    <p:sldId id="361" r:id="rId4"/>
    <p:sldId id="338" r:id="rId5"/>
    <p:sldId id="339" r:id="rId6"/>
    <p:sldId id="340" r:id="rId7"/>
    <p:sldId id="362" r:id="rId8"/>
    <p:sldId id="363" r:id="rId9"/>
    <p:sldId id="364" r:id="rId10"/>
    <p:sldId id="365" r:id="rId11"/>
    <p:sldId id="344" r:id="rId12"/>
    <p:sldId id="346" r:id="rId13"/>
    <p:sldId id="347" r:id="rId14"/>
    <p:sldId id="348" r:id="rId15"/>
    <p:sldId id="350" r:id="rId16"/>
    <p:sldId id="366" r:id="rId17"/>
    <p:sldId id="367" r:id="rId18"/>
    <p:sldId id="351" r:id="rId19"/>
    <p:sldId id="353" r:id="rId20"/>
    <p:sldId id="368" r:id="rId21"/>
    <p:sldId id="369" r:id="rId22"/>
    <p:sldId id="374" r:id="rId23"/>
    <p:sldId id="380" r:id="rId24"/>
    <p:sldId id="381" r:id="rId25"/>
    <p:sldId id="382" r:id="rId26"/>
    <p:sldId id="387" r:id="rId27"/>
    <p:sldId id="383" r:id="rId28"/>
    <p:sldId id="384" r:id="rId29"/>
    <p:sldId id="388" r:id="rId30"/>
    <p:sldId id="385" r:id="rId31"/>
    <p:sldId id="386" r:id="rId32"/>
    <p:sldId id="377" r:id="rId33"/>
    <p:sldId id="378" r:id="rId34"/>
    <p:sldId id="379" r:id="rId35"/>
    <p:sldId id="389" r:id="rId36"/>
    <p:sldId id="390" r:id="rId37"/>
    <p:sldId id="391" r:id="rId38"/>
    <p:sldId id="392" r:id="rId39"/>
    <p:sldId id="393" r:id="rId40"/>
    <p:sldId id="394" r:id="rId41"/>
  </p:sldIdLst>
  <p:sldSz cx="1343977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52"/>
  </p:normalViewPr>
  <p:slideViewPr>
    <p:cSldViewPr snapToGrid="0">
      <p:cViewPr varScale="1">
        <p:scale>
          <a:sx n="59" d="100"/>
          <a:sy n="59" d="100"/>
        </p:scale>
        <p:origin x="48" y="1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C084143-BAD1-8821-6EE6-98AA63C69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79C3351-D210-0E61-2B7A-0111DCD99D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35362-904D-48BE-A86F-A17DE7AD3A2E}" type="datetimeFigureOut">
              <a:rPr lang="ko-KR" altLang="en-US" smtClean="0"/>
              <a:t>2025-10-15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E7111FC-03E1-1A88-D325-612FF2F911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제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/>
              <a:t>-</a:t>
            </a:r>
            <a:r>
              <a:rPr lang="ko-KR" altLang="en-US"/>
              <a:t>가축개량의 기초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B697496-9C8C-62DF-B819-699E359B4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3BDE-207B-4AC5-95ED-C1A5FC8A5E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2172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96592-C016-400B-B0BC-3E558FF528AE}" type="datetimeFigureOut">
              <a:rPr lang="ko-KR" altLang="en-US" smtClean="0"/>
              <a:t>2025-10-15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제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/>
              <a:t>-</a:t>
            </a:r>
            <a:r>
              <a:rPr lang="ko-KR" altLang="en-US"/>
              <a:t>가축개량의 기초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4B57D-BCB6-4D67-833F-FFDC801873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3256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1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2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7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 Math" pitchFamily="18" charset="0"/>
                <a:ea typeface="휴먼모음T" pitchFamily="18" charset="-127"/>
              </a:defRPr>
            </a:lvl1pPr>
          </a:lstStyle>
          <a:p>
            <a:pPr defTabSz="1343790" latinLnBrk="1">
              <a:defRPr/>
            </a:pPr>
            <a:fld id="{74FF3A26-CD35-4B7C-8929-3DF44A37148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cxnSp>
        <p:nvCxnSpPr>
          <p:cNvPr id="7" name="직선 연결선 6"/>
          <p:cNvCxnSpPr>
            <a:cxnSpLocks/>
          </p:cNvCxnSpPr>
          <p:nvPr userDrawn="1"/>
        </p:nvCxnSpPr>
        <p:spPr>
          <a:xfrm>
            <a:off x="644278" y="6910424"/>
            <a:ext cx="12300969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671989" y="287316"/>
            <a:ext cx="12095798" cy="698958"/>
          </a:xfrm>
        </p:spPr>
        <p:txBody>
          <a:bodyPr>
            <a:normAutofit/>
          </a:bodyPr>
          <a:lstStyle>
            <a:lvl1pPr>
              <a:defRPr sz="4702">
                <a:latin typeface="Book Antiqua" panose="02040602050305030304" pitchFamily="18" charset="0"/>
                <a:ea typeface="휴먼모음T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9631839" y="7048698"/>
            <a:ext cx="1850702" cy="402483"/>
          </a:xfrm>
        </p:spPr>
        <p:txBody>
          <a:bodyPr/>
          <a:lstStyle/>
          <a:p>
            <a:pPr defTabSz="1343790" latinLnBrk="1">
              <a:defRPr/>
            </a:pPr>
            <a:r>
              <a:rPr lang="en-US" altLang="ko-KR">
                <a:solidFill>
                  <a:prstClr val="black">
                    <a:tint val="75000"/>
                  </a:prstClr>
                </a:solidFill>
                <a:latin typeface="맑은 고딕"/>
              </a:rPr>
              <a:t>1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  <a:latin typeface="맑은 고딕"/>
              </a:rPr>
              <a:t> </a:t>
            </a:r>
            <a:r>
              <a:rPr lang="en-US" altLang="ko-KR">
                <a:solidFill>
                  <a:prstClr val="black">
                    <a:tint val="75000"/>
                  </a:prstClr>
                </a:solidFill>
                <a:latin typeface="맑은 고딕"/>
              </a:rPr>
              <a:t>of 32</a:t>
            </a:r>
            <a:endParaRPr lang="ko-KR" alt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C883260-8DBB-4CFD-88E7-35FA24ADD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03" y="6944353"/>
            <a:ext cx="3653939" cy="43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0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눈이(가) 표시된 사진&#10;&#10;자동 생성된 설명">
            <a:extLst>
              <a:ext uri="{FF2B5EF4-FFF2-40B4-BE49-F238E27FC236}">
                <a16:creationId xmlns:a16="http://schemas.microsoft.com/office/drawing/2014/main" id="{62B8557B-B149-C820-9F47-5C872B5B2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623" b="75313"/>
          <a:stretch/>
        </p:blipFill>
        <p:spPr>
          <a:xfrm>
            <a:off x="1" y="0"/>
            <a:ext cx="13439769" cy="811965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E5963D36-5E1B-9627-44DF-538139A0E62B}"/>
              </a:ext>
            </a:extLst>
          </p:cNvPr>
          <p:cNvCxnSpPr>
            <a:cxnSpLocks/>
          </p:cNvCxnSpPr>
          <p:nvPr/>
        </p:nvCxnSpPr>
        <p:spPr>
          <a:xfrm>
            <a:off x="383616" y="314986"/>
            <a:ext cx="1305615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>
            <a:extLst>
              <a:ext uri="{FF2B5EF4-FFF2-40B4-BE49-F238E27FC236}">
                <a16:creationId xmlns:a16="http://schemas.microsoft.com/office/drawing/2014/main" id="{189EF79E-5B7C-12EE-8BB0-57A91A06EA48}"/>
              </a:ext>
            </a:extLst>
          </p:cNvPr>
          <p:cNvGrpSpPr/>
          <p:nvPr/>
        </p:nvGrpSpPr>
        <p:grpSpPr>
          <a:xfrm>
            <a:off x="161844" y="308520"/>
            <a:ext cx="484184" cy="447448"/>
            <a:chOff x="348000" y="298933"/>
            <a:chExt cx="439231" cy="35708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B895526-C514-C5C3-2228-1F77EDBA45E9}"/>
                </a:ext>
              </a:extLst>
            </p:cNvPr>
            <p:cNvSpPr/>
            <p:nvPr/>
          </p:nvSpPr>
          <p:spPr>
            <a:xfrm>
              <a:off x="348001" y="304800"/>
              <a:ext cx="439230" cy="351216"/>
            </a:xfrm>
            <a:prstGeom prst="rect">
              <a:avLst/>
            </a:prstGeom>
            <a:solidFill>
              <a:srgbClr val="803E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984" spc="-125">
                <a:ln>
                  <a:solidFill>
                    <a:srgbClr val="497EE9">
                      <a:alpha val="0"/>
                    </a:srgbClr>
                  </a:solidFill>
                </a:ln>
                <a:latin typeface="Franklin Gothic Medium Cond" panose="020B0606030402020204" pitchFamily="34" charset="0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DC784EE-EDFD-3E98-6219-6365DD423124}"/>
                </a:ext>
              </a:extLst>
            </p:cNvPr>
            <p:cNvSpPr/>
            <p:nvPr/>
          </p:nvSpPr>
          <p:spPr>
            <a:xfrm>
              <a:off x="348000" y="298933"/>
              <a:ext cx="351216" cy="351216"/>
            </a:xfrm>
            <a:custGeom>
              <a:avLst/>
              <a:gdLst>
                <a:gd name="connsiteX0" fmla="*/ 0 w 351216"/>
                <a:gd name="connsiteY0" fmla="*/ 348424 h 351216"/>
                <a:gd name="connsiteX1" fmla="*/ 282 w 351216"/>
                <a:gd name="connsiteY1" fmla="*/ 351216 h 351216"/>
                <a:gd name="connsiteX2" fmla="*/ 0 w 351216"/>
                <a:gd name="connsiteY2" fmla="*/ 351216 h 351216"/>
                <a:gd name="connsiteX3" fmla="*/ 348424 w 351216"/>
                <a:gd name="connsiteY3" fmla="*/ 0 h 351216"/>
                <a:gd name="connsiteX4" fmla="*/ 351216 w 351216"/>
                <a:gd name="connsiteY4" fmla="*/ 0 h 351216"/>
                <a:gd name="connsiteX5" fmla="*/ 351216 w 351216"/>
                <a:gd name="connsiteY5" fmla="*/ 281 h 351216"/>
                <a:gd name="connsiteX6" fmla="*/ 0 w 351216"/>
                <a:gd name="connsiteY6" fmla="*/ 0 h 351216"/>
                <a:gd name="connsiteX7" fmla="*/ 348424 w 351216"/>
                <a:gd name="connsiteY7" fmla="*/ 0 h 351216"/>
                <a:gd name="connsiteX8" fmla="*/ 0 w 351216"/>
                <a:gd name="connsiteY8" fmla="*/ 348424 h 35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16" h="351216">
                  <a:moveTo>
                    <a:pt x="0" y="348424"/>
                  </a:moveTo>
                  <a:lnTo>
                    <a:pt x="282" y="351216"/>
                  </a:lnTo>
                  <a:lnTo>
                    <a:pt x="0" y="351216"/>
                  </a:lnTo>
                  <a:close/>
                  <a:moveTo>
                    <a:pt x="348424" y="0"/>
                  </a:moveTo>
                  <a:lnTo>
                    <a:pt x="351216" y="0"/>
                  </a:lnTo>
                  <a:lnTo>
                    <a:pt x="351216" y="281"/>
                  </a:lnTo>
                  <a:close/>
                  <a:moveTo>
                    <a:pt x="0" y="0"/>
                  </a:moveTo>
                  <a:lnTo>
                    <a:pt x="348424" y="0"/>
                  </a:lnTo>
                  <a:cubicBezTo>
                    <a:pt x="155995" y="0"/>
                    <a:pt x="0" y="155995"/>
                    <a:pt x="0" y="34842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984">
                <a:ln>
                  <a:solidFill>
                    <a:srgbClr val="1C5EB6">
                      <a:alpha val="0"/>
                    </a:srgbClr>
                  </a:solidFill>
                </a:ln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50FC937-48D8-15D9-F5E9-44F756F75D77}"/>
              </a:ext>
            </a:extLst>
          </p:cNvPr>
          <p:cNvGrpSpPr/>
          <p:nvPr userDrawn="1"/>
        </p:nvGrpSpPr>
        <p:grpSpPr>
          <a:xfrm>
            <a:off x="11398612" y="74317"/>
            <a:ext cx="2041160" cy="261328"/>
            <a:chOff x="10340340" y="67419"/>
            <a:chExt cx="1851655" cy="237072"/>
          </a:xfrm>
        </p:grpSpPr>
        <p:sp>
          <p:nvSpPr>
            <p:cNvPr id="9" name="순서도: 처리 8">
              <a:extLst>
                <a:ext uri="{FF2B5EF4-FFF2-40B4-BE49-F238E27FC236}">
                  <a16:creationId xmlns:a16="http://schemas.microsoft.com/office/drawing/2014/main" id="{3E770A43-FE85-1470-2D46-F02E74FAD73F}"/>
                </a:ext>
              </a:extLst>
            </p:cNvPr>
            <p:cNvSpPr/>
            <p:nvPr/>
          </p:nvSpPr>
          <p:spPr>
            <a:xfrm flipH="1">
              <a:off x="10378275" y="67419"/>
              <a:ext cx="1813720" cy="234349"/>
            </a:xfrm>
            <a:prstGeom prst="flowChartProcess">
              <a:avLst/>
            </a:prstGeom>
            <a:solidFill>
              <a:srgbClr val="497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bIns="46800" rtlCol="0" anchor="ctr"/>
            <a:lstStyle/>
            <a:p>
              <a:pPr algn="r">
                <a:defRPr/>
              </a:pPr>
              <a:r>
                <a:rPr kumimoji="1" lang="ko-KR" altLang="en-US" sz="1200" b="1" kern="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0000101010101" charset="-127"/>
                  <a:ea typeface="나눔바른고딕" panose="020B0600000101010101" charset="-127"/>
                  <a:cs typeface="Times New Roman" pitchFamily="18" charset="0"/>
                </a:rPr>
                <a:t>가축 유전체육종학 </a:t>
              </a:r>
              <a:r>
                <a:rPr kumimoji="1" lang="ko-KR" altLang="en-US" sz="1200" b="1" kern="0" dirty="0" err="1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0000101010101" charset="-127"/>
                  <a:ea typeface="나눔바른고딕" panose="020B0600000101010101" charset="-127"/>
                  <a:cs typeface="Times New Roman" pitchFamily="18" charset="0"/>
                </a:rPr>
                <a:t>특론</a:t>
              </a:r>
              <a:endParaRPr kumimoji="1" lang="ko-KR" altLang="en-US" sz="1200" b="1" kern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  <a:cs typeface="Times New Roman" pitchFamily="18" charset="0"/>
              </a:endParaRPr>
            </a:p>
          </p:txBody>
        </p:sp>
        <p:sp>
          <p:nvSpPr>
            <p:cNvPr id="10" name="직각 삼각형 9">
              <a:extLst>
                <a:ext uri="{FF2B5EF4-FFF2-40B4-BE49-F238E27FC236}">
                  <a16:creationId xmlns:a16="http://schemas.microsoft.com/office/drawing/2014/main" id="{224E04A1-1B3D-45A8-0F0A-5542BE1A27A3}"/>
                </a:ext>
              </a:extLst>
            </p:cNvPr>
            <p:cNvSpPr/>
            <p:nvPr/>
          </p:nvSpPr>
          <p:spPr>
            <a:xfrm flipH="1">
              <a:off x="10340340" y="70123"/>
              <a:ext cx="37936" cy="234368"/>
            </a:xfrm>
            <a:prstGeom prst="rtTriangle">
              <a:avLst/>
            </a:prstGeom>
            <a:solidFill>
              <a:srgbClr val="497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88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B80CA5-11E9-B255-C4BC-D72D3D19A8C0}"/>
              </a:ext>
            </a:extLst>
          </p:cNvPr>
          <p:cNvSpPr txBox="1"/>
          <p:nvPr/>
        </p:nvSpPr>
        <p:spPr>
          <a:xfrm>
            <a:off x="656527" y="61141"/>
            <a:ext cx="5462774" cy="27898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altLang="ko-KR" sz="1213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바른고딕" panose="020B0600000101010101" charset="-127"/>
                <a:ea typeface="나눔바른고딕" panose="020B0600000101010101" charset="-127"/>
              </a:rPr>
              <a:t>Estimation Theory</a:t>
            </a:r>
            <a:endParaRPr lang="ko-KR" altLang="en-US" sz="1213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pic>
        <p:nvPicPr>
          <p:cNvPr id="1026" name="Picture 2" descr="충남대학교 로고">
            <a:extLst>
              <a:ext uri="{FF2B5EF4-FFF2-40B4-BE49-F238E27FC236}">
                <a16:creationId xmlns:a16="http://schemas.microsoft.com/office/drawing/2014/main" id="{C7EED806-487B-417A-2E96-28E63EE581A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3" b="11305"/>
          <a:stretch/>
        </p:blipFill>
        <p:spPr bwMode="auto">
          <a:xfrm>
            <a:off x="11474703" y="410033"/>
            <a:ext cx="1803227" cy="34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3F96F4-811E-39F9-52E5-4F34A183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49" y="358345"/>
            <a:ext cx="11591806" cy="440097"/>
          </a:xfrm>
        </p:spPr>
        <p:txBody>
          <a:bodyPr>
            <a:noAutofit/>
          </a:bodyPr>
          <a:lstStyle>
            <a:lvl1pPr>
              <a:defRPr sz="2646"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21DEED-EE8C-1DDC-E264-9400037FA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49" y="1049654"/>
            <a:ext cx="12227443" cy="6151675"/>
          </a:xfrm>
        </p:spPr>
        <p:txBody>
          <a:bodyPr/>
          <a:lstStyle>
            <a:lvl1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1pPr>
            <a:lvl2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2pPr>
            <a:lvl3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3pPr>
            <a:lvl4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4pPr>
            <a:lvl5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extLst>
    <p:ext uri="{DCECCB84-F9BA-43D5-87BE-67443E8EF086}">
      <p15:sldGuideLst xmlns:p15="http://schemas.microsoft.com/office/powerpoint/2012/main">
        <p15:guide id="2" pos="51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9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9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2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0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8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7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2025-10-15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7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2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26706" y="2515948"/>
            <a:ext cx="8567632" cy="1798923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2000" b="1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Estimation Theory</a:t>
            </a:r>
            <a:endParaRPr lang="ko-KR" altLang="en-US" sz="2000" b="1" dirty="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95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32"/>
    </mc:Choice>
    <mc:Fallback xmlns="">
      <p:transition spd="slow" advTm="790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EB8D7-A672-ED08-0EF8-E85DDB00F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823C69-DEFF-B28E-5571-97BD4A7E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GLS (Generalized Least Squares: </a:t>
            </a:r>
            <a:r>
              <a:rPr lang="en-US" altLang="ko-KR" sz="2000" dirty="0" err="1"/>
              <a:t>일반화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최소제곱법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85BB96-C25A-4D87-C86C-D320E280F861}"/>
                  </a:ext>
                </a:extLst>
              </p:cNvPr>
              <p:cNvSpPr txBox="1"/>
              <p:nvPr/>
            </p:nvSpPr>
            <p:spPr>
              <a:xfrm>
                <a:off x="710849" y="1403515"/>
                <a:ext cx="11860351" cy="2107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800"/>
                  </a:spcBef>
                  <a:spcAft>
                    <a:spcPts val="400"/>
                  </a:spcAft>
                  <a:buNone/>
                </a:pPr>
                <a:r>
                  <a:rPr lang="en-US" altLang="ko-KR" sz="1600" b="1" dirty="0">
                    <a:solidFill>
                      <a:srgbClr val="0F4761"/>
                    </a:solidFill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OLS, </a:t>
                </a:r>
                <a:r>
                  <a:rPr lang="en-US" altLang="ko-KR" sz="1600" b="1" dirty="0" err="1">
                    <a:solidFill>
                      <a:srgbClr val="0F4761"/>
                    </a:solidFill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GLS의</a:t>
                </a:r>
                <a:r>
                  <a:rPr lang="en-US" altLang="ko-KR" sz="1600" b="1" dirty="0">
                    <a:solidFill>
                      <a:srgbClr val="0F4761"/>
                    </a:solidFill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solidFill>
                      <a:srgbClr val="0F4761"/>
                    </a:solidFill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포함</a:t>
                </a:r>
                <a:r>
                  <a:rPr lang="en-US" altLang="ko-KR" sz="1600" b="1" dirty="0">
                    <a:solidFill>
                      <a:srgbClr val="0F4761"/>
                    </a:solidFill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solidFill>
                      <a:srgbClr val="0F4761"/>
                    </a:solidFill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관계</a:t>
                </a:r>
                <a:endParaRPr lang="ko-KR" altLang="ko-KR" sz="1600" b="1" dirty="0">
                  <a:solidFill>
                    <a:srgbClr val="0F4761"/>
                  </a:solidFill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OLS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(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오차 </a:t>
                </a:r>
                <a:r>
                  <a:rPr lang="ko-KR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등분산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·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무상관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)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effectLst/>
                                <a:latin typeface="Cambria Math" panose="02040503050406030204" pitchFamily="18" charset="0"/>
                                <a:ea typeface="G마켓 산스 Medium" panose="02000000000000000000" pitchFamily="50" charset="-127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altLang="ko-KR" sz="1600">
                            <a:effectLst/>
                            <a:latin typeface="한컴 고딕" panose="02000500000000000000" pitchFamily="2" charset="-127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OLS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𝑋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.</a:t>
                </a: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GLS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가 </a:t>
                </a:r>
                <a:r>
                  <a:rPr lang="ko-KR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비대각적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(non-diagonal)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일 때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(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관측치들 간 상관까지 고려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)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effectLst/>
                                <a:latin typeface="Cambria Math" panose="02040503050406030204" pitchFamily="18" charset="0"/>
                                <a:ea typeface="G마켓 산스 Medium" panose="02000000000000000000" pitchFamily="50" charset="-127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altLang="ko-KR" sz="1600">
                            <a:effectLst/>
                            <a:latin typeface="한컴 고딕" panose="02000500000000000000" pitchFamily="2" charset="-127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GLS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𝑋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85BB96-C25A-4D87-C86C-D320E280F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403515"/>
                <a:ext cx="11860351" cy="2107115"/>
              </a:xfrm>
              <a:prstGeom prst="rect">
                <a:avLst/>
              </a:prstGeom>
              <a:blipFill>
                <a:blip r:embed="rId2"/>
                <a:stretch>
                  <a:fillRect l="-308" t="-867" b="-14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5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0F4536-A376-C19B-2969-5FE70AB7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요약 및 활용 사례</a:t>
            </a:r>
            <a:endParaRPr lang="ko-KR" alt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AE99D-8BE5-0265-E93E-33718E913897}"/>
              </a:ext>
            </a:extLst>
          </p:cNvPr>
          <p:cNvSpPr txBox="1"/>
          <p:nvPr/>
        </p:nvSpPr>
        <p:spPr>
          <a:xfrm>
            <a:off x="710849" y="1191462"/>
            <a:ext cx="11274855" cy="405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n-US" altLang="ko-KR" sz="1600" b="1" dirty="0">
                <a:solidFill>
                  <a:srgbClr val="0F476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OLS </a:t>
            </a:r>
            <a:r>
              <a:rPr lang="ko-KR" altLang="ko-KR" sz="1600" b="1" dirty="0">
                <a:solidFill>
                  <a:srgbClr val="0F476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사용 조건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1600" b="1" dirty="0" err="1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Symbol" panose="05050102010706020507" pitchFamily="18" charset="2"/>
              </a:rPr>
              <a:t>언제</a:t>
            </a:r>
            <a:r>
              <a:rPr lang="en-US" altLang="ko-KR" sz="1600" b="1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Symbol" panose="05050102010706020507" pitchFamily="18" charset="2"/>
              </a:rPr>
              <a:t> </a:t>
            </a:r>
            <a:r>
              <a:rPr lang="en-US" altLang="ko-KR" sz="1600" b="1" dirty="0" err="1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Symbol" panose="05050102010706020507" pitchFamily="18" charset="2"/>
              </a:rPr>
              <a:t>사용</a:t>
            </a:r>
            <a:endParaRPr lang="ko-KR" altLang="ko-KR" sz="1600" dirty="0">
              <a:effectLst/>
              <a:latin typeface="한컴 고딕" panose="02000500000000000000" pitchFamily="2" charset="-127"/>
              <a:ea typeface="한컴 고딕" panose="02000500000000000000" pitchFamily="2" charset="-127"/>
              <a:cs typeface="Symbol" panose="05050102010706020507" pitchFamily="18" charset="2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  <a:buFont typeface="Courier New" panose="02070309020205020404" pitchFamily="49" charset="0"/>
              <a:buChar char="o"/>
            </a:pP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오차가 독립적이고 등분산성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(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또는 가정상 오차 분산이 모두 동일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)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일 때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1600" b="1" dirty="0" err="1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Symbol" panose="05050102010706020507" pitchFamily="18" charset="2"/>
              </a:rPr>
              <a:t>장점</a:t>
            </a:r>
            <a:endParaRPr lang="ko-KR" altLang="ko-KR" sz="1600" dirty="0">
              <a:effectLst/>
              <a:latin typeface="한컴 고딕" panose="02000500000000000000" pitchFamily="2" charset="-127"/>
              <a:ea typeface="한컴 고딕" panose="02000500000000000000" pitchFamily="2" charset="-127"/>
              <a:cs typeface="Symbol" panose="05050102010706020507" pitchFamily="18" charset="2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  <a:buFont typeface="Courier New" panose="02070309020205020404" pitchFamily="49" charset="0"/>
              <a:buChar char="o"/>
            </a:pP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해석이 간단하고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 err="1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계산량이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 비교적 적음</a:t>
            </a:r>
          </a:p>
          <a:p>
            <a:pPr marL="742950" lvl="1" indent="-28575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  <a:buFont typeface="Courier New" panose="02070309020205020404" pitchFamily="49" charset="0"/>
              <a:buChar char="o"/>
            </a:pP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Gauss–Markov 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정리에 의해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 “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최소분산 </a:t>
            </a:r>
            <a:r>
              <a:rPr lang="ko-KR" altLang="ko-KR" sz="1600" dirty="0" err="1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불편추정량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(Gauss–Markov theorem)”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임이 보장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1600" b="1" dirty="0" err="1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Symbol" panose="05050102010706020507" pitchFamily="18" charset="2"/>
              </a:rPr>
              <a:t>단점</a:t>
            </a:r>
            <a:endParaRPr lang="ko-KR" altLang="ko-KR" sz="1600" dirty="0">
              <a:effectLst/>
              <a:latin typeface="한컴 고딕" panose="02000500000000000000" pitchFamily="2" charset="-127"/>
              <a:ea typeface="한컴 고딕" panose="02000500000000000000" pitchFamily="2" charset="-127"/>
              <a:cs typeface="Symbol" panose="05050102010706020507" pitchFamily="18" charset="2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  <a:buFont typeface="Courier New" panose="02070309020205020404" pitchFamily="49" charset="0"/>
              <a:buChar char="o"/>
            </a:pPr>
            <a:r>
              <a:rPr lang="en-US" altLang="ko-KR" sz="1600" dirty="0" err="1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이분산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(heteroscedasticity)</a:t>
            </a:r>
            <a:r>
              <a:rPr lang="en-US" altLang="ko-KR" sz="1600" dirty="0" err="1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이나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오차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상관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(autocorrelation)이 </a:t>
            </a:r>
            <a:r>
              <a:rPr lang="en-US" altLang="ko-KR" sz="1600" dirty="0" err="1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있으면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효율성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상실</a:t>
            </a:r>
            <a:endParaRPr lang="ko-KR" altLang="ko-KR" sz="1600" dirty="0">
              <a:effectLst/>
              <a:latin typeface="한컴 고딕" panose="02000500000000000000" pitchFamily="2" charset="-127"/>
              <a:ea typeface="한컴 고딕" panose="02000500000000000000" pitchFamily="2" charset="-127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  <a:buFont typeface="Courier New" panose="02070309020205020404" pitchFamily="49" charset="0"/>
              <a:buChar char="o"/>
            </a:pP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표준오차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신뢰구간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, p-value 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등이 왜곡될 수 있음</a:t>
            </a:r>
          </a:p>
        </p:txBody>
      </p:sp>
    </p:spTree>
    <p:extLst>
      <p:ext uri="{BB962C8B-B14F-4D97-AF65-F5344CB8AC3E}">
        <p14:creationId xmlns:p14="http://schemas.microsoft.com/office/powerpoint/2010/main" val="11943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3AABF-92AF-C135-C3F7-AAA7AA1C2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0B8AD-AFEC-6B43-F15F-82291F0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1800" dirty="0">
                <a:ea typeface="G마켓 산스 Medium" panose="02000000000000000000" pitchFamily="50" charset="-127"/>
                <a:cs typeface="Times New Roman" panose="02020603050405020304" pitchFamily="18" charset="0"/>
              </a:rPr>
              <a:t>요약 및 활용 사례</a:t>
            </a:r>
            <a:endParaRPr lang="ko-KR" alt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3852279-CACE-05D0-5050-0F8A78B5B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30" y="1348725"/>
            <a:ext cx="184731" cy="86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600" b="0" i="0" u="none" strike="noStrike" cap="none" normalizeH="0" baseline="0">
              <a:ln>
                <a:noFill/>
              </a:ln>
              <a:solidFill>
                <a:srgbClr val="0F476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B6846F-A57C-35D0-B33E-B9D5C6EBE4AF}"/>
                  </a:ext>
                </a:extLst>
              </p:cNvPr>
              <p:cNvSpPr txBox="1"/>
              <p:nvPr/>
            </p:nvSpPr>
            <p:spPr>
              <a:xfrm>
                <a:off x="710730" y="1127898"/>
                <a:ext cx="11786400" cy="4473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buNone/>
                </a:pPr>
                <a:r>
                  <a:rPr lang="en-US" altLang="ko-KR" sz="1600" b="1" dirty="0">
                    <a:solidFill>
                      <a:srgbClr val="0F4761"/>
                    </a:solidFill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GLS </a:t>
                </a:r>
                <a:r>
                  <a:rPr lang="en-US" altLang="ko-KR" sz="1600" b="1" dirty="0" err="1">
                    <a:solidFill>
                      <a:srgbClr val="0F4761"/>
                    </a:solidFill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사용</a:t>
                </a:r>
                <a:r>
                  <a:rPr lang="en-US" altLang="ko-KR" sz="1600" b="1" dirty="0">
                    <a:solidFill>
                      <a:srgbClr val="0F4761"/>
                    </a:solidFill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solidFill>
                      <a:srgbClr val="0F4761"/>
                    </a:solidFill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조건</a:t>
                </a:r>
                <a:endParaRPr lang="ko-KR" altLang="ko-KR" sz="1600" b="1" dirty="0">
                  <a:solidFill>
                    <a:srgbClr val="0F4761"/>
                  </a:solidFill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언제</a:t>
                </a:r>
                <a:r>
                  <a:rPr lang="en-US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 </a:t>
                </a:r>
                <a:r>
                  <a:rPr lang="en-US" altLang="ko-KR" sz="1600" b="1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사용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오차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간에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상관관계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(autocorrelation, cluster correlation 등)가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존재하거나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,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동시에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이분산성도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존재할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때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예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)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시계열 자료에서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AR(1)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자기상관이 있는 경우</a:t>
                </a: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예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)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패널 자료에서 동일 개체 반복 측정 간 상관 존재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장점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오차의 분산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·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공분산 구조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를 직접 반영하여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, OLS/WLS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보다 효율적인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분산이 더 작은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) </a:t>
                </a:r>
                <a:r>
                  <a:rPr lang="ko-KR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추정량을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얻음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단점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를 정확히 알기 어려워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, Feasible GLS(FGLS)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등을 통해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를 추정해야 함</a:t>
                </a: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가 크거나 복잡한 구조일 때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행렬 연산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(+</a:t>
                </a:r>
                <a:r>
                  <a:rPr lang="ko-KR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역행렬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계산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)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부담 증가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B6846F-A57C-35D0-B33E-B9D5C6EBE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30" y="1127898"/>
                <a:ext cx="11786400" cy="4473019"/>
              </a:xfrm>
              <a:prstGeom prst="rect">
                <a:avLst/>
              </a:prstGeom>
              <a:blipFill>
                <a:blip r:embed="rId2"/>
                <a:stretch>
                  <a:fillRect l="-310" b="-6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1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BE057E-1A6A-A973-06AD-4C7E6A9E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결론</a:t>
            </a:r>
            <a:endParaRPr lang="ko-KR" altLang="en-US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2679D9-6DF3-4238-4FCD-A1FE0A288059}"/>
                  </a:ext>
                </a:extLst>
              </p:cNvPr>
              <p:cNvSpPr txBox="1"/>
              <p:nvPr/>
            </p:nvSpPr>
            <p:spPr>
              <a:xfrm>
                <a:off x="660449" y="1053396"/>
                <a:ext cx="11889151" cy="4862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OLS, WLS, GLS</a:t>
                </a:r>
                <a:r>
                  <a:rPr lang="ko-KR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는 모두</a:t>
                </a:r>
                <a:r>
                  <a:rPr lang="en-US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 “</a:t>
                </a:r>
                <a:r>
                  <a:rPr lang="ko-KR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일반선형모형</a:t>
                </a:r>
                <a:r>
                  <a:rPr lang="en-US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(GLM)” </a:t>
                </a:r>
                <a:r>
                  <a:rPr lang="ko-KR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추정의 특별한 형태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이며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,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OLS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오차 </a:t>
                </a:r>
                <a:r>
                  <a:rPr lang="ko-KR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등분산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·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무상관</a:t>
                </a: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GLS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오차 일반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이분산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+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상관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)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모형</a:t>
                </a:r>
                <a:r>
                  <a:rPr lang="en-US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 </a:t>
                </a:r>
                <a:r>
                  <a:rPr lang="en-US" altLang="ko-KR" sz="1600" b="1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선택</a:t>
                </a:r>
                <a:r>
                  <a:rPr lang="en-US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 </a:t>
                </a:r>
                <a:r>
                  <a:rPr lang="en-US" altLang="ko-KR" sz="1600" b="1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지침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+mj-lt"/>
                  <a:buAutoNum type="alphaLcPeriod"/>
                </a:pP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일차적으로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OLS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를 적합해 보고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잔차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진단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잔차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-</a:t>
                </a:r>
                <a:r>
                  <a:rPr lang="ko-KR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적합값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산점도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, Breusch–Pagan, White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등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)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+mj-lt"/>
                  <a:buAutoNum type="alphaLcPeriod"/>
                </a:pP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이분산성 발견 시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→ WLS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혹은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FGLS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고려</a:t>
                </a: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+mj-lt"/>
                  <a:buAutoNum type="alphaLcPeriod"/>
                </a:pP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오차 상관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자기상관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클러스터 상관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)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발견 시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→ GLS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혹은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FGLS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고려</a:t>
                </a:r>
              </a:p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실무</a:t>
                </a:r>
                <a:r>
                  <a:rPr lang="en-US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 팁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표준오차 수정</a:t>
                </a:r>
                <a:r>
                  <a:rPr lang="en-US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(robust standard errors)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복잡한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를 정확히 추정하기 어렵다면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,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"/>
                </a:pP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“Huber–White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표준오차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”(Eicker–Huber–White)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나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 “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클러스터 표준오차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”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등을 사용하여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 OLS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표준오차만 보정하는 방법도 많이 활용됨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.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Wingdings" panose="05000000000000000000" pitchFamily="2" charset="2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R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예시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: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"/>
                </a:pP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OLS: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lm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(Y ~ X1 + X2, data)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Wingdings" panose="05000000000000000000" pitchFamily="2" charset="2"/>
                </a:endParaRPr>
              </a:p>
              <a:p>
                <a:pPr marL="1143000" lvl="2" indent="-2286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"/>
                </a:pP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GLS: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gls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(Y ~ X1 + X2, correlation = corAR1(form = ~ time), data) (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패키지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nlme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사용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)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Wingdings" panose="05000000000000000000" pitchFamily="2" charset="2"/>
                </a:endParaRPr>
              </a:p>
              <a:p>
                <a:pPr marL="1143000" lvl="2" indent="-2286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"/>
                </a:pP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Robust SE: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coeftest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(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lm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(Y ~ X),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vcov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 =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vcovHC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(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lm_model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, type="HC1")) (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패키지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 sandwich,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lmtest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사용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)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2679D9-6DF3-4238-4FCD-A1FE0A288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9" y="1053396"/>
                <a:ext cx="11889151" cy="4862870"/>
              </a:xfrm>
              <a:prstGeom prst="rect">
                <a:avLst/>
              </a:prstGeom>
              <a:blipFill>
                <a:blip r:embed="rId2"/>
                <a:stretch>
                  <a:fillRect l="-256" t="-627" r="-256" b="-6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8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FBF339-557E-C12C-0910-518CEF8F3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ts val="800"/>
              </a:spcBef>
              <a:spcAft>
                <a:spcPts val="400"/>
              </a:spcAft>
            </a:pPr>
            <a:r>
              <a:rPr lang="ko-KR" altLang="en-US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1</a:t>
            </a:r>
            <a:r>
              <a:rPr lang="en-US" altLang="ko-KR" sz="1800" b="1" dirty="0">
                <a:solidFill>
                  <a:srgbClr val="0F4761"/>
                </a:solidFill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:</a:t>
            </a:r>
            <a:r>
              <a:rPr lang="ko-KR" altLang="en-US" sz="1800" b="1" dirty="0">
                <a:solidFill>
                  <a:srgbClr val="0F4761"/>
                </a:solidFill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dirty="0">
                <a:solidFill>
                  <a:srgbClr val="0F4761"/>
                </a:solidFill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OLS</a:t>
            </a:r>
            <a:r>
              <a:rPr lang="ko-KR" altLang="en-US" sz="1800" b="1" dirty="0">
                <a:solidFill>
                  <a:srgbClr val="0F4761"/>
                </a:solidFill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dirty="0">
                <a:solidFill>
                  <a:srgbClr val="0F4761"/>
                </a:solidFill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(ordinary</a:t>
            </a:r>
            <a:r>
              <a:rPr lang="ko-KR" altLang="en-US" sz="1800" b="1" dirty="0">
                <a:solidFill>
                  <a:srgbClr val="0F4761"/>
                </a:solidFill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dirty="0">
                <a:solidFill>
                  <a:srgbClr val="0F4761"/>
                </a:solidFill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least squares)</a:t>
            </a:r>
            <a:endParaRPr lang="ko-KR" altLang="ko-KR" sz="1800" b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E95A2F-EE72-F573-5242-3EE984F0AC61}"/>
                  </a:ext>
                </a:extLst>
              </p:cNvPr>
              <p:cNvSpPr txBox="1"/>
              <p:nvPr/>
            </p:nvSpPr>
            <p:spPr>
              <a:xfrm>
                <a:off x="710849" y="1019970"/>
                <a:ext cx="11709151" cy="6146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데이터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(3점) :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𝑥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=(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0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,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1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,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2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𝑦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=(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1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,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 2.8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,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 5.2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)</m:t>
                    </m:r>
                  </m:oMath>
                </a14:m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Symbol" panose="05050102010706020507" pitchFamily="18" charset="2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설계행렬과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벡터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 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5.2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정규방정식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=(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먼저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 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ko-KR" sz="16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2.8</m:t>
                                </m:r>
                                <m:r>
                                  <a:rPr lang="en-US" altLang="ko-KR" sz="16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5.2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ko-KR" sz="16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ko-KR" sz="16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ko-KR" sz="16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2.8</m:t>
                                </m:r>
                                <m:r>
                                  <a:rPr lang="en-US" altLang="ko-KR" sz="16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ko-KR" sz="16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5.2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13.2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역행렬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공식으로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5−3</m:t>
                          </m:r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따라서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=(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13.2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45−39.6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−27</m:t>
                                </m:r>
                                <m:r>
                                  <a:rPr lang="en-US" altLang="ko-KR" sz="16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39.6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5.4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12.6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0.9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2.1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즉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acc>
                          <m:accPr>
                            <m:chr m:val="̂"/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effectLst/>
                                <a:latin typeface="Cambria Math" panose="02040503050406030204" pitchFamily="18" charset="0"/>
                                <a:ea typeface="G마켓 산스 Medium" panose="02000000000000000000" pitchFamily="50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0.9</m:t>
                        </m:r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2.1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orderBox>
                  </m:oMath>
                </a14:m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E95A2F-EE72-F573-5242-3EE984F0A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019970"/>
                <a:ext cx="11709151" cy="6146491"/>
              </a:xfrm>
              <a:prstGeom prst="rect">
                <a:avLst/>
              </a:prstGeom>
              <a:blipFill>
                <a:blip r:embed="rId2"/>
                <a:stretch>
                  <a:fillRect l="-313" t="-2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4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F84141-A322-9CB5-FFA8-5BD1D49C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ts val="800"/>
              </a:spcBef>
              <a:spcAft>
                <a:spcPts val="400"/>
              </a:spcAft>
            </a:pPr>
            <a:r>
              <a:rPr lang="ko-KR" altLang="en-US" sz="1800" b="1" dirty="0">
                <a:solidFill>
                  <a:srgbClr val="0F4761"/>
                </a:solidFill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예제</a:t>
            </a:r>
            <a:r>
              <a:rPr lang="en-US" altLang="ko-KR" sz="1800" b="1" dirty="0">
                <a:solidFill>
                  <a:srgbClr val="0F4761"/>
                </a:solidFill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2. GLS (Generalized Least Squares)</a:t>
            </a:r>
            <a:endParaRPr lang="ko-KR" altLang="ko-KR" sz="1800" b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BE3F13-1AB0-FBCA-A3AB-D63EC928AC72}"/>
                  </a:ext>
                </a:extLst>
              </p:cNvPr>
              <p:cNvSpPr txBox="1"/>
              <p:nvPr/>
            </p:nvSpPr>
            <p:spPr>
              <a:xfrm>
                <a:off x="849600" y="813444"/>
                <a:ext cx="11383200" cy="6747553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sz="12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이번에는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2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오차들이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2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서로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2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상관됨을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2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가정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endParaRPr lang="ko-KR" altLang="ko-KR" sz="12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∼</m:t>
                      </m:r>
                      <m:r>
                        <a:rPr lang="en-US" altLang="ko-KR" sz="12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2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Σ</m:t>
                      </m:r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),</m:t>
                      </m:r>
                      <m:r>
                        <a:rPr lang="en-US" altLang="ko-KR" sz="12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 </m:t>
                      </m:r>
                      <m:r>
                        <m:rPr>
                          <m:sty m:val="p"/>
                        </m:rP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Σ</m:t>
                      </m:r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e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sz="12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 </m:t>
                      </m:r>
                      <m:r>
                        <a:rPr lang="en-US" altLang="ko-KR" sz="12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2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0.5</m:t>
                      </m:r>
                    </m:oMath>
                  </m:oMathPara>
                </a14:m>
                <a:endParaRPr lang="ko-KR" altLang="ko-KR" sz="12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GLS 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해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altLang="ko-KR" sz="12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GLS</m:t>
                          </m:r>
                        </m:sub>
                      </m:sSub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ko-KR" altLang="ko-KR" sz="12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altLang="ko-KR" sz="12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ko-KR" altLang="ko-KR" sz="12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ko-KR" sz="12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ko-KR" sz="12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2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2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ko-KR" altLang="ko-KR" sz="12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2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ko-KR" sz="12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은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간단히 값만 제시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12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2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ko-KR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ko-KR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ko-KR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ko-KR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ko-KR" sz="12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 </m:t>
                      </m:r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2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2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0.5</m:t>
                      </m:r>
                      <m:r>
                        <m:rPr>
                          <m:nor/>
                        </m:rPr>
                        <a:rPr lang="en-US" altLang="ko-KR" sz="1200">
                          <a:effectLst/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일 때</m:t>
                      </m:r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ko-KR" sz="12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sz="12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따라서</a:t>
                </a:r>
                <a:endParaRPr lang="ko-KR" altLang="ko-KR" sz="12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2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2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ko-KR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sz="12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 </m:t>
                      </m:r>
                      <m:sSup>
                        <m:sSup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2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2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ko-KR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10.4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ko-KR" sz="12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sz="12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역행렬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endParaRPr lang="ko-KR" altLang="ko-KR" sz="12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2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2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2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altLang="ko-KR" sz="12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ko-KR" sz="12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4−2</m:t>
                          </m:r>
                          <m:r>
                            <a:rPr lang="en-US" altLang="ko-KR" sz="12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ko-KR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2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28</m:t>
                              </m:r>
                            </m:num>
                            <m:den>
                              <m:r>
                                <a:rPr lang="en-US" altLang="ko-KR" sz="12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ko-KR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2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altLang="ko-KR" sz="12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ko-KR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ko-KR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ko-KR" sz="12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이제 곱하면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altLang="ko-KR" sz="12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GLS</m:t>
                          </m:r>
                        </m:sub>
                      </m:sSub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ko-KR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ko-KR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10.4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ko-KR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76</m:t>
                                    </m:r>
                                  </m:num>
                                  <m:den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−20.8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ko-KR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38</m:t>
                                    </m:r>
                                  </m:num>
                                  <m:den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altLang="ko-KR" sz="12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ko-KR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72.8</m:t>
                                    </m:r>
                                  </m:num>
                                  <m:den>
                                    <m:r>
                                      <a:rPr lang="en-US" altLang="ko-KR" sz="12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ko-KR" sz="12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4.8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5.8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2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0.85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2.175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ko-KR" sz="12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즉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ko-KR" altLang="ko-KR" sz="1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ko-KR" altLang="ko-KR" sz="1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ko-KR" altLang="ko-KR" sz="1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2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ko-KR" sz="1200">
                                <a:effectLst/>
                                <a:latin typeface="G마켓 산스 Medium" panose="02000000000000000000" pitchFamily="50" charset="-127"/>
                                <a:ea typeface="G마켓 산스 Medium" panose="02000000000000000000" pitchFamily="50" charset="-127"/>
                                <a:cs typeface="Times New Roman" panose="02020603050405020304" pitchFamily="18" charset="0"/>
                              </a:rPr>
                              <m:t>GLS</m:t>
                            </m:r>
                          </m:sub>
                        </m:sSub>
                        <m:r>
                          <a:rPr lang="en-US" altLang="ko-KR" sz="12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ko-KR" sz="12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0.85</m:t>
                        </m:r>
                        <m:r>
                          <a:rPr lang="en-US" altLang="ko-KR" sz="12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ko-KR" sz="12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2.175</m:t>
                        </m:r>
                        <m:r>
                          <a:rPr lang="en-US" altLang="ko-KR" sz="12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orderBox>
                  </m:oMath>
                </a14:m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(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관측치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2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와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3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서로 양의 상관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12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ko-KR" sz="12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2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0.5</m:t>
                    </m:r>
                  </m:oMath>
                </a14:m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이라 독립 가정의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OLS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와 약간 다른 </a:t>
                </a:r>
                <a:r>
                  <a:rPr lang="ko-KR" altLang="ko-KR" sz="12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추정량이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나옵니다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.)</a:t>
                </a:r>
                <a:endParaRPr lang="ko-KR" altLang="ko-KR" sz="12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BE3F13-1AB0-FBCA-A3AB-D63EC928A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00" y="813444"/>
                <a:ext cx="11383200" cy="6747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7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9A80D8-E041-2FE3-3912-92C2EF48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표준오차 공식 유도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3C5A8D-1668-8B6A-A84D-5D698D29CBA1}"/>
                  </a:ext>
                </a:extLst>
              </p:cNvPr>
              <p:cNvSpPr txBox="1"/>
              <p:nvPr/>
            </p:nvSpPr>
            <p:spPr>
              <a:xfrm>
                <a:off x="811800" y="1331442"/>
                <a:ext cx="11831400" cy="4279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sz="1600" b="1" dirty="0">
                    <a:solidFill>
                      <a:srgbClr val="0F4761"/>
                    </a:solidFill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OLS </a:t>
                </a:r>
                <a:r>
                  <a:rPr lang="ko-KR" altLang="ko-KR" sz="1600" b="1" dirty="0" err="1">
                    <a:solidFill>
                      <a:srgbClr val="0F4761"/>
                    </a:solidFill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추정량은</a:t>
                </a:r>
                <a:r>
                  <a:rPr lang="ko-KR" altLang="ko-KR" sz="1600" b="1" dirty="0">
                    <a:solidFill>
                      <a:srgbClr val="0F4761"/>
                    </a:solidFill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선형결합이다</a:t>
                </a: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회귀모형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 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∼(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OLS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추정량은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=(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여기에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대입하면</a:t>
                </a:r>
              </a:p>
              <a:p>
                <a:pPr algn="just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=(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+(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𝜀</m:t>
                      </m:r>
                    </m:oMath>
                  </m:oMathPara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즉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선형변환</a:t>
                </a:r>
                <a:r>
                  <a:rPr lang="ko-KR" altLang="en-US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이다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3C5A8D-1668-8B6A-A84D-5D698D29C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00" y="1331442"/>
                <a:ext cx="11831400" cy="4279826"/>
              </a:xfrm>
              <a:prstGeom prst="rect">
                <a:avLst/>
              </a:prstGeom>
              <a:blipFill>
                <a:blip r:embed="rId2"/>
                <a:stretch>
                  <a:fillRect l="-206" b="-11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3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FEDDAB-3B83-114B-93B8-A309EA2F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2F37D4-762F-5EF3-944B-D5CE5D6179F5}"/>
                  </a:ext>
                </a:extLst>
              </p:cNvPr>
              <p:cNvSpPr txBox="1"/>
              <p:nvPr/>
            </p:nvSpPr>
            <p:spPr>
              <a:xfrm>
                <a:off x="876600" y="1386256"/>
                <a:ext cx="11521800" cy="3915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sz="1600" b="1" dirty="0" err="1">
                    <a:solidFill>
                      <a:srgbClr val="0F4761"/>
                    </a:solidFill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분산</a:t>
                </a:r>
                <a:r>
                  <a:rPr lang="en-US" altLang="ko-KR" sz="1600" b="1" dirty="0">
                    <a:solidFill>
                      <a:srgbClr val="0F4761"/>
                    </a:solidFill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solidFill>
                      <a:srgbClr val="0F4761"/>
                    </a:solidFill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공식</a:t>
                </a:r>
                <a:r>
                  <a:rPr lang="en-US" altLang="ko-KR" sz="1600" b="1" dirty="0">
                    <a:solidFill>
                      <a:srgbClr val="0F4761"/>
                    </a:solidFill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solidFill>
                      <a:srgbClr val="0F4761"/>
                    </a:solidFill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적용</a:t>
                </a:r>
                <a:endParaRPr lang="ko-KR" altLang="ko-KR" sz="1600" b="1" dirty="0">
                  <a:solidFill>
                    <a:srgbClr val="0F4761"/>
                  </a:solidFill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Var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Var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​</m:t>
                      </m:r>
                      <m:d>
                        <m:d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+(</m:t>
                          </m:r>
                          <m:sSup>
                            <m:sSupPr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Var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​</m:t>
                      </m:r>
                      <m:d>
                        <m:d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여기서 상수행렬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𝑋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라고 하면</a:t>
                </a:r>
              </a:p>
              <a:p>
                <a:pPr algn="just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Var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r>
                        <m:rPr>
                          <m:sty m:val="p"/>
                        </m:rP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Var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분산은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따라서</a:t>
                </a:r>
              </a:p>
              <a:p>
                <a:pPr algn="just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Var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)=(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b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</a:b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2F37D4-762F-5EF3-944B-D5CE5D617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00" y="1386256"/>
                <a:ext cx="11521800" cy="3915303"/>
              </a:xfrm>
              <a:prstGeom prst="rect">
                <a:avLst/>
              </a:prstGeom>
              <a:blipFill>
                <a:blip r:embed="rId2"/>
                <a:stretch>
                  <a:fillRect l="-2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57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B058CB-063C-C9B4-8689-B32E9DC2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ts val="800"/>
              </a:spcBef>
              <a:spcAft>
                <a:spcPts val="400"/>
              </a:spcAft>
            </a:pPr>
            <a:r>
              <a:rPr lang="ko-KR" altLang="en-US" sz="1800" b="1" dirty="0" err="1">
                <a:solidFill>
                  <a:srgbClr val="0F4761"/>
                </a:solidFill>
                <a:effectLst/>
                <a:latin typeface="G마켓 산스 Medium" panose="02000000000000000000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잔차</a:t>
            </a:r>
            <a:r>
              <a:rPr lang="en-US" altLang="ko-KR" sz="1800" b="1" dirty="0">
                <a:solidFill>
                  <a:srgbClr val="0F4761"/>
                </a:solidFill>
                <a:effectLst/>
                <a:latin typeface="G마켓 산스 Medium" panose="02000000000000000000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800" b="1" dirty="0">
                <a:solidFill>
                  <a:srgbClr val="0F4761"/>
                </a:solidFill>
                <a:effectLst/>
                <a:latin typeface="G마켓 산스 Medium" panose="02000000000000000000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분산 추정</a:t>
            </a:r>
            <a:r>
              <a:rPr lang="en-US" altLang="ko-KR" sz="1800" b="1" dirty="0">
                <a:solidFill>
                  <a:srgbClr val="0F4761"/>
                </a:solidFill>
                <a:effectLst/>
                <a:latin typeface="G마켓 산스 Medium" panose="02000000000000000000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800" b="1" dirty="0">
                <a:solidFill>
                  <a:srgbClr val="0F4761"/>
                </a:solidFill>
                <a:effectLst/>
                <a:latin typeface="G마켓 산스 Medium" panose="02000000000000000000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표준오차</a:t>
            </a:r>
            <a:endParaRPr lang="ko-KR" altLang="ko-KR" sz="1800" b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DA4F2F-2998-73D3-7032-2E39006FDC87}"/>
                  </a:ext>
                </a:extLst>
              </p:cNvPr>
              <p:cNvSpPr txBox="1"/>
              <p:nvPr/>
            </p:nvSpPr>
            <p:spPr>
              <a:xfrm>
                <a:off x="1087199" y="966978"/>
                <a:ext cx="10747455" cy="6437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US" altLang="ko-KR" sz="1600" b="1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OLS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이미 구한 </a:t>
                </a:r>
                <a:r>
                  <a:rPr lang="ko-KR" altLang="en-US" sz="1600" dirty="0" err="1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추정량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ar-AE" sz="1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ar-AE" altLang="ko-KR" sz="16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,"/>
                        <m:ctrlPr>
                          <a:rPr lang="ar-AE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ko-KR" sz="1600" i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 altLang="ko-KR" sz="160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altLang="ko-KR" sz="1600" i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ar-AE" altLang="ko-KR" sz="1600" b="0" i="1"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</a:rPr>
                          <m:t>  </m:t>
                        </m:r>
                        <m:r>
                          <a:rPr lang="ar-AE" altLang="ko-KR" sz="1600" b="0" i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altLang="ko-KR" sz="1600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altLang="ko-KR" sz="1600" b="0" i="0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ar-AE" altLang="ko-KR" sz="16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"/>
                                <m:ctrlPr>
                                  <a:rPr lang="ar-AE" altLang="ko-KR" sz="16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altLang="ko-KR" sz="1600" b="0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ar-AE" altLang="ko-KR" sz="1600" b="0" i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ar-AE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ar-AE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ar-AE" altLang="ko-KR" sz="1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ar-AE" sz="1600" i="1">
                        <a:latin typeface="Cambria Math" panose="02040503050406030204" pitchFamily="18" charset="0"/>
                      </a:rPr>
                      <m:t>𝑋</m:t>
                    </m:r>
                    <m:acc>
                      <m:accPr>
                        <m:chr m:val="̂"/>
                        <m:ctrlPr>
                          <a:rPr lang="ar-AE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ar-AE" sz="1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ar-AE" altLang="ko-KR" sz="16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,"/>
                        <m:sepChr m:val=","/>
                        <m:ctrlPr>
                          <a:rPr lang="ar-AE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ko-KR" sz="1600" i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 altLang="ko-KR" sz="160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altLang="ko-KR" sz="1600" i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e>
                        <m:r>
                          <m:rPr>
                            <m:nor/>
                          </m:rPr>
                          <a:rPr lang="ar-AE" altLang="ko-KR" sz="1600" b="0" i="1"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</a:rPr>
                          <m:t>  </m:t>
                        </m:r>
                        <m:r>
                          <a:rPr lang="ar-AE" altLang="ko-KR" sz="1600" b="0" i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 altLang="ko-KR" sz="1600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altLang="ko-KR" sz="1600" b="0" i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ar-AE" altLang="ko-KR" sz="1600" b="0" i="1"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</a:rPr>
                          <m:t>  </m:t>
                        </m:r>
                        <m:r>
                          <a:rPr lang="ar-AE" altLang="ko-KR" sz="1600" b="0" i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 altLang="ko-KR" sz="1600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altLang="ko-KR" sz="1600" b="0" i="0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ar-AE" altLang="ko-KR" sz="16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"/>
                                <m:ctrlPr>
                                  <a:rPr lang="ar-AE" altLang="ko-KR" sz="16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altLang="ko-KR" sz="1600" b="0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ar-AE" altLang="ko-KR" sz="1600" b="0" i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ar-AE" altLang="ko-KR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ko-KR" altLang="en-US" sz="1600" b="1" dirty="0" err="1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잔차</a:t>
                </a:r>
                <a:endParaRPr lang="ko-KR" altLang="en-US" sz="1600" b="1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6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ko-KR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ko-KR" altLang="en-US" sz="1600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ar-AE" altLang="ko-K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ar-AE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ar-AE" altLang="ko-KR" sz="1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altLang="ko-KR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 altLang="ko-KR" sz="16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ar-AE" altLang="ko-KR" sz="16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ar-AE" altLang="ko-KR" sz="1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 altLang="ko-KR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altLang="ko-KR" sz="16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ar-AE" altLang="ko-KR" sz="16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ar-AE" altLang="ko-KR" sz="16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 altLang="ko-KR" sz="16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ar-AE" altLang="ko-KR" sz="16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ar-AE" altLang="ko-KR" sz="1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altLang="ko-KR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ko-KR" altLang="en-US" sz="1600" b="1" dirty="0" err="1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잔차제곱합</a:t>
                </a:r>
                <a:r>
                  <a:rPr lang="en-US" altLang="ko-KR" sz="1600" b="1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(SSE)</a:t>
                </a:r>
                <a:r>
                  <a:rPr lang="ko-KR" altLang="en-US" sz="1600" b="1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과 분산추정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 sz="1600" b="0"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</a:rPr>
                        <m:t>SSE</m:t>
                      </m:r>
                      <m:r>
                        <a:rPr lang="en-US" altLang="ko-KR" sz="16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altLang="ko-KR" sz="16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ar-AE" sz="16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ar-AE" sz="1600" b="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ar-AE" altLang="ko-KR" sz="16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altLang="ko-KR" sz="16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altLang="ko-KR" sz="1600" b="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endChr m:val=","/>
                          <m:ctrlPr>
                            <a:rPr lang="ar-AE" altLang="ko-KR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ar-AE" altLang="ko-KR" sz="16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altLang="ko-KR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altLang="ko-KR" sz="1600" b="0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 altLang="ko-KR" sz="1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ar-AE" altLang="ko-KR" sz="16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altLang="ko-KR" sz="1600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altLang="ko-KR" sz="1600" b="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altLang="ko-KR" sz="16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ar-AE" altLang="ko-KR" sz="1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06</m:t>
                          </m:r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ar-AE" altLang="ko-KR" sz="16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ar-AE" altLang="ko-KR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ko-KR" altLang="ar-AE" sz="1600" b="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ar-AE" altLang="ko-KR" sz="1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ar-AE" altLang="ko-KR" sz="16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ko-KR" sz="1600" b="0" i="1">
                                  <a:latin typeface="G마켓 산스 Medium" panose="02000000000000000000" pitchFamily="50" charset="-127"/>
                                  <a:ea typeface="G마켓 산스 Medium" panose="02000000000000000000" pitchFamily="50" charset="-127"/>
                                </a:rPr>
                                <m:t>SSE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ko-KR" sz="1600" b="0" i="1">
                                  <a:latin typeface="G마켓 산스 Medium" panose="02000000000000000000" pitchFamily="50" charset="-127"/>
                                  <a:ea typeface="G마켓 산스 Medium" panose="02000000000000000000" pitchFamily="50" charset="-127"/>
                                </a:rPr>
                                <m:t>df</m:t>
                              </m:r>
                            </m:den>
                          </m:f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ar-AE" altLang="ko-KR" sz="16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altLang="ko-KR" sz="1600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altLang="ko-KR" sz="1600" b="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altLang="ko-KR" sz="1600" b="0" i="0">
                                  <a:latin typeface="Cambria Math" panose="02040503050406030204" pitchFamily="18" charset="0"/>
                                </a:rPr>
                                <m:t>06</m:t>
                              </m:r>
                            </m:num>
                            <m:den>
                              <m:r>
                                <a:rPr lang="ar-AE" altLang="ko-KR" sz="16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06</m:t>
                          </m:r>
                        </m:e>
                      </m:d>
                    </m:oMath>
                  </m:oMathPara>
                </a14:m>
                <a:endParaRPr lang="ar-AE" altLang="ko-KR" sz="1600" b="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ko-KR" altLang="en-US" sz="1600" b="1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표준오차</a:t>
                </a:r>
                <a:r>
                  <a:rPr lang="en-US" altLang="ko-KR" sz="1600" b="1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(SE)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AE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ar-AE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ar-AE" altLang="ko-KR" sz="16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ko-KR" altLang="ar-AE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ar-AE" altLang="ko-KR" sz="1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altLang="ko-KR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 altLang="ko-KR" sz="16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ar-AE" altLang="ko-KR" sz="16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 altLang="ko-KR" sz="16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ar-AE" altLang="ko-KR" sz="1600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ar-AE" altLang="ko-KR" sz="16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endChr m:val=""/>
                          <m:ctrlPr>
                            <a:rPr lang="ar-AE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ko-KR" altLang="ar-AE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ar-AE" altLang="ko-KR" sz="16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ko-KR" altLang="ar-AE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ar-AE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altLang="ko-KR" sz="1600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 altLang="ko-KR" sz="1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altLang="ko-KR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ar-AE" altLang="ko-KR" sz="16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ar-AE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altLang="ko-KR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altLang="ko-KR" sz="16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ar-AE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ar-AE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ar-AE" altLang="ko-KR" sz="1600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ar-AE" altLang="ko-KR" sz="16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altLang="ko-KR" sz="16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ar-AE" altLang="ko-KR" sz="16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altLang="ko-KR" sz="16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ar-AE" altLang="ko-KR" sz="16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ar-AE" altLang="ko-KR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60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altLang="ko-KR" sz="1600" i="0"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ar-AE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ar-AE" altLang="ko-K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ar-AE" sz="1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  <m:r>
                        <a:rPr lang="ar-AE" altLang="ko-KR" sz="16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ar-AE" altLang="ko-K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ar-AE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ar-AE" altLang="ko-KR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ar-AE" altLang="ko-KR" sz="1600" b="0" i="1"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</a:rPr>
                        <m:t> </m:t>
                      </m:r>
                      <m:d>
                        <m:dPr>
                          <m:endChr m:val=""/>
                          <m:ctrlPr>
                            <a:rPr lang="ar-AE" altLang="ko-KR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altLang="ko-KR" sz="16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ko-KR" altLang="ar-AE" sz="16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ar-AE" altLang="ko-KR" sz="16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ko-KR" altLang="ar-AE" sz="1600" b="0" i="1">
                              <a:latin typeface="Cambria Math" panose="020405030504060302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ar-AE" altLang="ko-KR" sz="16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altLang="ko-KR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altLang="ko-KR" sz="1600" b="0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 altLang="ko-KR" sz="16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altLang="ko-KR" sz="16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ar-AE" altLang="ko-KR" sz="16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altLang="ko-KR" sz="1600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altLang="ko-KR" sz="1600" b="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altLang="ko-KR" sz="1600" b="0" i="0">
                                  <a:latin typeface="Cambria Math" panose="02040503050406030204" pitchFamily="18" charset="0"/>
                                </a:rPr>
                                <m:t>06</m:t>
                              </m:r>
                            </m:num>
                            <m:den>
                              <m:r>
                                <a:rPr lang="ar-AE" altLang="ko-KR" sz="1600" b="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ar-AE" altLang="ko-KR" sz="16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ar-AE" altLang="ko-KR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ar-AE" altLang="ko-KR" sz="1600" b="0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ar-AE" altLang="ko-KR" sz="1600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altLang="ko-KR" sz="16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ar-AE" altLang="ko-KR" sz="1600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altLang="ko-KR" sz="16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ar-AE" altLang="ko-KR" sz="16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altLang="ko-KR" sz="1600" b="0" i="0">
                              <a:latin typeface="Cambria Math" panose="02040503050406030204" pitchFamily="18" charset="0"/>
                            </a:rPr>
                            <m:t>01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AE" altLang="ko-KR" sz="16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ar-AE" altLang="ko-KR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ar-AE" altLang="ko-KR" sz="1600" b="0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ar-AE" altLang="ko-KR" sz="1600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altLang="ko-KR" sz="16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ar-AE" altLang="ko-KR" sz="1600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altLang="ko-KR" sz="16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ar-AE" altLang="ko-KR" sz="16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ar-AE" altLang="ko-KR" sz="1600" b="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따라서 대각원소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(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분산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)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는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ko-KR" altLang="en-US" sz="1600" b="0">
                        <a:latin typeface="G마켓 산스 Medium" panose="02000000000000000000" pitchFamily="50" charset="-127"/>
                        <a:ea typeface="G마켓 산스 Medium" panose="02000000000000000000" pitchFamily="50" charset="-127"/>
                      </a:rPr>
                      <m:t> </m:t>
                    </m:r>
                    <m:d>
                      <m:dPr>
                        <m:sepChr m:val=","/>
                        <m:ctrlPr>
                          <a:rPr lang="ar-AE" altLang="ko-KR" sz="16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ko-KR" sz="1600" b="0" i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 altLang="ko-KR" sz="1600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altLang="ko-KR" sz="1600" b="0" i="0">
                            <a:latin typeface="Cambria Math" panose="02040503050406030204" pitchFamily="18" charset="0"/>
                          </a:rPr>
                          <m:t>05</m:t>
                        </m:r>
                      </m:e>
                      <m:e>
                        <m:r>
                          <m:rPr>
                            <m:nor/>
                          </m:rPr>
                          <a:rPr lang="ar-AE" altLang="ko-KR" sz="1600" b="0" i="1"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</a:rPr>
                          <m:t>  </m:t>
                        </m:r>
                        <m:r>
                          <a:rPr lang="ar-AE" altLang="ko-KR" sz="1600" b="0" i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 altLang="ko-KR" sz="1600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altLang="ko-KR" sz="1600" b="0" i="0">
                            <a:latin typeface="Cambria Math" panose="02040503050406030204" pitchFamily="18" charset="0"/>
                          </a:rPr>
                          <m:t>03</m:t>
                        </m:r>
                      </m:e>
                    </m:d>
                  </m:oMath>
                </a14:m>
                <a:r>
                  <a:rPr lang="ar-AE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, 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표준오차는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ar-AE" altLang="ko-KR" sz="16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m:rPr>
                              <m:sty m:val="p"/>
                            </m:rPr>
                            <a:rPr lang="en-US" altLang="ko-KR" sz="16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altLang="ko-KR" sz="1600" i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ctrlPr>
                                <a:rPr lang="ar-AE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ko-KR" altLang="ar-AE" sz="16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altLang="ko-KR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ar-AE" altLang="ko-KR" sz="1600" i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ar-AE" altLang="ko-KR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 altLang="ko-KR" sz="1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altLang="ko-KR" sz="16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altLang="ko-KR" sz="1600" i="0">
                                  <a:latin typeface="Cambria Math" panose="02040503050406030204" pitchFamily="18" charset="0"/>
                                </a:rPr>
                                <m:t>05</m:t>
                              </m:r>
                            </m:e>
                          </m:rad>
                          <m:r>
                            <a:rPr lang="ar-AE" altLang="ko-KR" sz="1600" i="0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ar-AE" altLang="ko-KR" sz="160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altLang="ko-KR" sz="16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altLang="ko-KR" sz="1600" i="0">
                              <a:latin typeface="Cambria Math" panose="02040503050406030204" pitchFamily="18" charset="0"/>
                            </a:rPr>
                            <m:t>2236</m:t>
                          </m:r>
                          <m:r>
                            <a:rPr lang="ar-AE" altLang="ko-KR" sz="1600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altLang="ko-KR" sz="1600" i="0">
                              <a:latin typeface="Cambria Math" panose="02040503050406030204" pitchFamily="18" charset="0"/>
                            </a:rPr>
                            <m:t>SE</m:t>
                          </m:r>
                          <m:d>
                            <m:dPr>
                              <m:ctrlPr>
                                <a:rPr lang="ar-AE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ko-KR" altLang="ar-AE" sz="16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altLang="ko-KR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ar-AE" altLang="ko-KR" sz="1600" i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ar-AE" altLang="ko-KR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 altLang="ko-KR" sz="1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altLang="ko-KR" sz="16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altLang="ko-KR" sz="1600" i="0">
                                  <a:latin typeface="Cambria Math" panose="02040503050406030204" pitchFamily="18" charset="0"/>
                                </a:rPr>
                                <m:t>03</m:t>
                              </m:r>
                            </m:e>
                          </m:rad>
                          <m:r>
                            <a:rPr lang="ar-AE" altLang="ko-KR" sz="1600" i="0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ar-AE" altLang="ko-KR" sz="160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altLang="ko-KR" sz="16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altLang="ko-KR" sz="1600" i="0">
                              <a:latin typeface="Cambria Math" panose="02040503050406030204" pitchFamily="18" charset="0"/>
                            </a:rPr>
                            <m:t>1732</m:t>
                          </m:r>
                        </m:e>
                      </m:borderBox>
                    </m:oMath>
                  </m:oMathPara>
                </a14:m>
                <a:endParaRPr lang="ar-AE" altLang="ko-KR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DA4F2F-2998-73D3-7032-2E39006FD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99" y="966978"/>
                <a:ext cx="10747455" cy="6437981"/>
              </a:xfrm>
              <a:prstGeom prst="rect">
                <a:avLst/>
              </a:prstGeom>
              <a:blipFill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0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4A6F92-6630-E45B-124F-19A60329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ts val="800"/>
              </a:spcBef>
              <a:spcAft>
                <a:spcPts val="400"/>
              </a:spcAft>
            </a:pPr>
            <a:r>
              <a:rPr lang="ko-KR" altLang="en-US" sz="1800" b="1" dirty="0" err="1">
                <a:solidFill>
                  <a:srgbClr val="0F4761"/>
                </a:solidFill>
                <a:latin typeface="G마켓 산스 Medium" panose="02000000000000000000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잔차</a:t>
            </a:r>
            <a:r>
              <a:rPr lang="en-US" altLang="ko-KR" sz="1800" b="1" dirty="0">
                <a:solidFill>
                  <a:srgbClr val="0F4761"/>
                </a:solidFill>
                <a:latin typeface="G마켓 산스 Medium" panose="02000000000000000000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800" b="1" dirty="0">
                <a:solidFill>
                  <a:srgbClr val="0F4761"/>
                </a:solidFill>
                <a:latin typeface="G마켓 산스 Medium" panose="02000000000000000000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분산 추정</a:t>
            </a:r>
            <a:r>
              <a:rPr lang="en-US" altLang="ko-KR" sz="1800" b="1" dirty="0">
                <a:solidFill>
                  <a:srgbClr val="0F4761"/>
                </a:solidFill>
                <a:latin typeface="G마켓 산스 Medium" panose="02000000000000000000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800" b="1" dirty="0">
                <a:solidFill>
                  <a:srgbClr val="0F4761"/>
                </a:solidFill>
                <a:latin typeface="G마켓 산스 Medium" panose="02000000000000000000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표준오차</a:t>
            </a:r>
            <a:endParaRPr lang="ko-KR" altLang="ko-KR" sz="1800" b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4A21BE-B3E3-8633-89D5-041686973E1C}"/>
                  </a:ext>
                </a:extLst>
              </p:cNvPr>
              <p:cNvSpPr txBox="1"/>
              <p:nvPr/>
            </p:nvSpPr>
            <p:spPr>
              <a:xfrm>
                <a:off x="1193399" y="1547722"/>
                <a:ext cx="11238745" cy="5050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altLang="ko-KR" sz="1200" b="1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GLS (</a:t>
                </a:r>
                <a:r>
                  <a:rPr lang="ko-KR" altLang="en-US" sz="1200" b="1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공분산 구조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2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ko-KR" altLang="en-US" sz="1200" b="1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가 알려진 경우</a:t>
                </a:r>
                <a:r>
                  <a:rPr lang="en-US" altLang="ko-KR" sz="1200" b="1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)</a:t>
                </a:r>
              </a:p>
              <a:p>
                <a:pPr>
                  <a:buNone/>
                </a:pPr>
                <a:r>
                  <a:rPr lang="ko-KR" altLang="en-US" sz="12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가정</a:t>
                </a:r>
                <a:r>
                  <a:rPr lang="en-US" altLang="ko-KR" sz="12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altLang="ko-KR" sz="1200" i="0"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ar-AE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ar-AE" altLang="ko-KR" sz="1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ar-AE" sz="1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ko-KR" sz="1200" i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altLang="ko-KR" sz="12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altLang="ko-KR" sz="1200" i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altLang="ko-KR" sz="1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altLang="ko-KR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ko-KR" altLang="ar-AE" sz="12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ko-KR" altLang="ar-AE" sz="12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ar-AE" altLang="ko-KR" sz="12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ar-AE" altLang="ko-KR" sz="1200" b="0" i="1"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</a:rPr>
                        <m:t> </m:t>
                      </m:r>
                      <m:r>
                        <a:rPr lang="ko-KR" altLang="ar-AE" sz="1200" b="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ar-AE" altLang="ko-KR" sz="12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ko-KR" sz="1200" b="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altLang="ko-KR" sz="1200" b="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altLang="ko-KR" sz="1200" b="0" i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ar-AE" altLang="ko-KR" sz="1200" b="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sz="12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ar-AE" altLang="ko-KR" sz="1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altLang="ko-KR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ar-AE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altLang="ko-KR" sz="12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ar-AE" altLang="ko-KR" sz="12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ar-AE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altLang="ko-KR" sz="1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ar-AE" altLang="ko-KR" sz="12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ar-AE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altLang="ko-KR" sz="1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ar-AE" altLang="ko-KR" sz="12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ar-AE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altLang="ko-KR" sz="12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ar-AE" altLang="ko-KR" sz="12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altLang="ko-KR" sz="12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buNone/>
                </a:pPr>
                <a:r>
                  <a:rPr lang="ko-KR" altLang="en-US" sz="12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이미 구한 </a:t>
                </a:r>
                <a:r>
                  <a:rPr lang="ko-KR" altLang="en-US" sz="1200" dirty="0" err="1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추정량</a:t>
                </a:r>
                <a:r>
                  <a:rPr lang="en-US" altLang="ko-KR" sz="12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altLang="ko-KR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ar-AE" sz="1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altLang="ko-KR" sz="1200" b="0" i="1"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</a:rPr>
                          <m:t>GLS</m:t>
                        </m:r>
                      </m:sub>
                    </m:sSub>
                    <m:r>
                      <a:rPr lang="ar-AE" altLang="ko-KR" sz="1200" b="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,"/>
                        <m:ctrlPr>
                          <a:rPr lang="ar-AE" altLang="ko-KR" sz="12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ko-KR" sz="1200" b="0" i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 altLang="ko-KR" sz="1200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altLang="ko-KR" sz="1200" b="0" i="0">
                            <a:latin typeface="Cambria Math" panose="02040503050406030204" pitchFamily="18" charset="0"/>
                          </a:rPr>
                          <m:t>85</m:t>
                        </m:r>
                        <m:r>
                          <m:rPr>
                            <m:nor/>
                          </m:rPr>
                          <a:rPr lang="ar-AE" altLang="ko-KR" sz="1200" b="0" i="1"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</a:rPr>
                          <m:t>  </m:t>
                        </m:r>
                        <m:r>
                          <a:rPr lang="ar-AE" altLang="ko-KR" sz="1200" b="0" i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altLang="ko-KR" sz="1200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altLang="ko-KR" sz="1200" b="0" i="0">
                            <a:latin typeface="Cambria Math" panose="02040503050406030204" pitchFamily="18" charset="0"/>
                          </a:rPr>
                          <m:t>175</m:t>
                        </m:r>
                        <m:sSup>
                          <m:sSupPr>
                            <m:ctrlPr>
                              <a:rPr lang="ar-AE" altLang="ko-KR" sz="12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"/>
                                <m:ctrlPr>
                                  <a:rPr lang="ar-AE" altLang="ko-KR" sz="12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altLang="ko-KR" sz="1200" b="0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ar-AE" altLang="ko-KR" sz="1200" b="0" i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ar-AE" altLang="ko-KR" sz="12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altLang="ko-KR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ar-AE" sz="1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ar-AE" altLang="ko-KR" sz="12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,"/>
                        <m:sepChr m:val=","/>
                        <m:ctrlPr>
                          <a:rPr lang="ar-AE" altLang="ko-KR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ko-KR" sz="1200" i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 altLang="ko-KR" sz="120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altLang="ko-KR" sz="1200" i="0">
                            <a:latin typeface="Cambria Math" panose="02040503050406030204" pitchFamily="18" charset="0"/>
                          </a:rPr>
                          <m:t>85</m:t>
                        </m:r>
                      </m:e>
                      <m:e>
                        <m:r>
                          <m:rPr>
                            <m:nor/>
                          </m:rPr>
                          <a:rPr lang="ar-AE" altLang="ko-KR" sz="1200" b="0" i="1"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</a:rPr>
                          <m:t>  </m:t>
                        </m:r>
                        <m:r>
                          <a:rPr lang="ar-AE" altLang="ko-KR" sz="1200" b="0" i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 altLang="ko-KR" sz="1200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altLang="ko-KR" sz="1200" b="0" i="0">
                            <a:latin typeface="Cambria Math" panose="02040503050406030204" pitchFamily="18" charset="0"/>
                          </a:rPr>
                          <m:t>025</m:t>
                        </m:r>
                        <m:r>
                          <m:rPr>
                            <m:nor/>
                          </m:rPr>
                          <a:rPr lang="ar-AE" altLang="ko-KR" sz="1200" b="0" i="1"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</a:rPr>
                          <m:t>  </m:t>
                        </m:r>
                        <m:r>
                          <a:rPr lang="ar-AE" altLang="ko-KR" sz="1200" b="0" i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 altLang="ko-KR" sz="1200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altLang="ko-KR" sz="1200" b="0" i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ar-AE" altLang="ko-KR" sz="12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"/>
                                <m:ctrlPr>
                                  <a:rPr lang="ar-AE" altLang="ko-KR" sz="12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altLang="ko-KR" sz="1200" b="0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ar-AE" altLang="ko-KR" sz="1200" b="0" i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ar-AE" altLang="ko-KR" sz="12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buNone/>
                </a:pPr>
                <a:r>
                  <a:rPr lang="ko-KR" altLang="en-US" sz="1200" b="1" dirty="0" err="1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잔차</a:t>
                </a:r>
                <a:endParaRPr lang="ko-KR" altLang="en-US" sz="1200" b="1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2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ko-KR" sz="1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ko-KR" altLang="en-US" sz="1200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ar-AE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ar-AE" altLang="ko-KR" sz="1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altLang="ko-KR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225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ar-AE" altLang="ko-KR" sz="1200" b="0" i="1"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</a:rPr>
                        <m:t> </m:t>
                      </m:r>
                      <m:d>
                        <m:dPr>
                          <m:ctrlPr>
                            <a:rPr lang="ar-AE" altLang="ko-KR" sz="12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ko-KR" altLang="en-US" sz="1200" b="0" i="1"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m:t>마지막은 수치오차로 </m:t>
                          </m:r>
                          <m:r>
                            <a:rPr lang="ko-KR" altLang="en-US" sz="1200" b="0" i="0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altLang="ko-KR" sz="1200" b="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ar-AE" altLang="ko-KR" sz="1200" b="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buNone/>
                </a:pPr>
                <a:r>
                  <a:rPr lang="en-US" altLang="ko-KR" sz="1200" b="1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GLS </a:t>
                </a:r>
                <a:r>
                  <a:rPr lang="ko-KR" altLang="en-US" sz="1200" b="1" dirty="0" err="1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잔차</a:t>
                </a:r>
                <a:r>
                  <a:rPr lang="ko-KR" altLang="en-US" sz="1200" b="1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 이차형식과 분산추정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2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1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ar-AE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sz="1200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ko-KR" altLang="ar-AE" sz="12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ar-AE" altLang="ko-KR" sz="1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ko-KR" sz="12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altLang="ko-KR" sz="12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altLang="ko-KR" sz="1200" i="0">
                          <a:latin typeface="Cambria Math" panose="02040503050406030204" pitchFamily="18" charset="0"/>
                        </a:rPr>
                        <m:t>09</m:t>
                      </m:r>
                      <m:r>
                        <a:rPr lang="ar-AE" altLang="ko-KR" sz="1200" i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ar-AE" altLang="ko-KR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ar-AE" sz="1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altLang="ko-KR" sz="1200" b="0" i="1"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m:t>GLS</m:t>
                          </m:r>
                        </m:sub>
                        <m:sup>
                          <m:r>
                            <a:rPr lang="ar-AE" altLang="ko-KR" sz="12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r-AE" altLang="ko-KR" sz="12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altLang="ko-KR" sz="12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ar-AE" sz="1200" b="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ko-KR" sz="1200" b="0" i="1"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m:t>df</m:t>
                          </m:r>
                        </m:den>
                      </m:f>
                      <m:r>
                        <a:rPr lang="ar-AE" altLang="ko-KR" sz="12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altLang="ko-KR" sz="12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altLang="ko-KR" sz="1200" b="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altLang="ko-KR" sz="1200" b="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altLang="ko-KR" sz="1200" b="0" i="0">
                              <a:latin typeface="Cambria Math" panose="02040503050406030204" pitchFamily="18" charset="0"/>
                            </a:rPr>
                            <m:t>09</m:t>
                          </m:r>
                        </m:num>
                        <m:den>
                          <m:r>
                            <a:rPr lang="ar-AE" altLang="ko-KR" sz="12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ar-AE" altLang="ko-KR" sz="12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ko-KR" sz="1200" b="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altLang="ko-KR" sz="1200" b="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altLang="ko-KR" sz="1200" b="0" i="0">
                          <a:latin typeface="Cambria Math" panose="02040503050406030204" pitchFamily="18" charset="0"/>
                        </a:rPr>
                        <m:t>09</m:t>
                      </m:r>
                    </m:oMath>
                  </m:oMathPara>
                </a14:m>
                <a:endParaRPr lang="ar-AE" altLang="ko-KR" sz="1200" b="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buNone/>
                </a:pPr>
                <a:r>
                  <a:rPr lang="ko-KR" altLang="en-US" sz="1200" b="1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표준오차</a:t>
                </a:r>
                <a:r>
                  <a:rPr lang="en-US" altLang="ko-KR" sz="1200" b="1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(SE)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ar-AE" sz="1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sz="1200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ko-KR" altLang="ar-AE" sz="12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ar-AE" altLang="ko-KR" sz="1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altLang="ko-KR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ar-AE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altLang="ko-KR" sz="1200" i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ar-AE" altLang="ko-KR" sz="12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ar-AE" altLang="ko-KR" sz="1200" i="0">
                          <a:latin typeface="Cambria Math" panose="02040503050406030204" pitchFamily="18" charset="0"/>
                        </a:rPr>
                        <m:t>, (</m:t>
                      </m:r>
                      <m:sSup>
                        <m:sSupPr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ar-AE" sz="1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sz="1200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ko-KR" altLang="ar-AE" sz="1200" i="1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ar-AE" altLang="ko-KR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altLang="ko-KR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altLang="ko-KR" sz="12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ar-AE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altLang="ko-KR" sz="1200" i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ar-AE" altLang="ko-KR" sz="12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altLang="ko-KR" sz="12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00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altLang="ko-KR" sz="1000" i="0"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ar-AE" altLang="ko-KR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altLang="ko-KR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ar-AE" altLang="ko-KR" sz="1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ko-KR" altLang="ar-AE" sz="1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ko-KR" sz="1000" b="0" i="1">
                                  <a:latin typeface="G마켓 산스 Medium" panose="02000000000000000000" pitchFamily="50" charset="-127"/>
                                  <a:ea typeface="G마켓 산스 Medium" panose="02000000000000000000" pitchFamily="50" charset="-127"/>
                                </a:rPr>
                                <m:t>GLS</m:t>
                              </m:r>
                            </m:sub>
                          </m:sSub>
                        </m:e>
                      </m:d>
                      <m:r>
                        <a:rPr lang="ar-AE" altLang="ko-KR" sz="1000" b="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AE" altLang="ko-KR" sz="10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ar-AE" altLang="ko-KR" sz="10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ar-AE" sz="1000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altLang="ko-KR" sz="1000" b="0" i="1"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m:t>GLS</m:t>
                          </m:r>
                        </m:sub>
                        <m:sup>
                          <m:r>
                            <a:rPr lang="ar-AE" altLang="ko-KR" sz="1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r-AE" altLang="ko-KR" sz="1000" b="0" i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ar-AE" altLang="ko-KR" sz="1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ar-AE" sz="1000" b="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ar-AE" altLang="ko-KR" sz="1000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ar-AE" altLang="ko-KR" sz="1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sz="1000" b="0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ar-AE" altLang="ko-KR" sz="10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altLang="ko-KR" sz="10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ko-KR" altLang="ar-AE" sz="1000" b="0" i="1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ar-AE" altLang="ko-KR" sz="1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altLang="ko-KR" sz="1000" b="0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AE" altLang="ko-KR" sz="10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altLang="ko-KR" sz="10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ar-AE" altLang="ko-KR" sz="10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ko-KR" sz="1000" b="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altLang="ko-KR" sz="1000" b="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altLang="ko-KR" sz="1000" b="0" i="0">
                          <a:latin typeface="Cambria Math" panose="02040503050406030204" pitchFamily="18" charset="0"/>
                        </a:rPr>
                        <m:t>09</m:t>
                      </m:r>
                      <m:r>
                        <a:rPr lang="ar-AE" altLang="ko-KR" sz="1000" b="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ar-AE" altLang="ko-KR" sz="1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altLang="ko-KR" sz="10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ar-AE" altLang="ko-KR" sz="1000" b="0" i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ar-AE" altLang="ko-KR" sz="1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altLang="ko-KR" sz="10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 altLang="ko-KR" sz="1000" b="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ar-AE" altLang="ko-KR" sz="10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altLang="ko-KR" sz="10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 altLang="ko-KR" sz="10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altLang="ko-KR" sz="10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ar-AE" altLang="ko-KR" sz="1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altLang="ko-KR" sz="1000" b="0" i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ar-AE" altLang="ko-KR" sz="10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ar-AE" altLang="ko-KR" sz="10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ko-KR" sz="1000" b="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altLang="ko-KR" sz="1000" b="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altLang="ko-KR" sz="1000" b="0" i="0">
                          <a:latin typeface="Cambria Math" panose="02040503050406030204" pitchFamily="18" charset="0"/>
                        </a:rPr>
                        <m:t>016875</m:t>
                      </m:r>
                      <m:d>
                        <m:dPr>
                          <m:begChr m:val="["/>
                          <m:endChr m:val="]"/>
                          <m:ctrlPr>
                            <a:rPr lang="ar-AE" altLang="ko-KR" sz="1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altLang="ko-KR" sz="10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 altLang="ko-KR" sz="1000" b="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ar-AE" altLang="ko-KR" sz="10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altLang="ko-KR" sz="10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 altLang="ko-KR" sz="10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altLang="ko-KR" sz="10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ar-AE" altLang="ko-KR" sz="1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altLang="ko-KR" sz="1000" b="0" i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ar-AE" altLang="ko-KR" sz="10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altLang="ko-KR" sz="1000" b="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buNone/>
                </a:pPr>
                <a:r>
                  <a:rPr lang="ko-KR" altLang="en-US" sz="12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대각원소</a:t>
                </a:r>
                <a:r>
                  <a:rPr lang="en-US" altLang="ko-KR" sz="12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(</a:t>
                </a:r>
                <a:r>
                  <a:rPr lang="ko-KR" altLang="en-US" sz="12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분산</a:t>
                </a:r>
                <a:r>
                  <a:rPr lang="en-US" altLang="ko-KR" sz="12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)</a:t>
                </a:r>
                <a:r>
                  <a:rPr lang="ko-KR" altLang="en-US" sz="12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는 </a:t>
                </a:r>
                <a14:m>
                  <m:oMath xmlns:m="http://schemas.openxmlformats.org/officeDocument/2006/math">
                    <m:d>
                      <m:dPr>
                        <m:sepChr m:val=","/>
                        <m:ctrlPr>
                          <a:rPr lang="ar-AE" altLang="ko-KR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ko-KR" sz="12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 altLang="ko-KR" sz="12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altLang="ko-KR" sz="1200">
                            <a:latin typeface="Cambria Math" panose="02040503050406030204" pitchFamily="18" charset="0"/>
                          </a:rPr>
                          <m:t>0675</m:t>
                        </m:r>
                      </m:e>
                      <m:e>
                        <m:r>
                          <m:rPr>
                            <m:nor/>
                          </m:rPr>
                          <a:rPr lang="ar-AE" altLang="ko-KR" sz="1200" b="0" i="1"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</a:rPr>
                          <m:t>  </m:t>
                        </m:r>
                        <m:r>
                          <a:rPr lang="ar-AE" altLang="ko-KR" sz="1200" b="0" i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 altLang="ko-KR" sz="1200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altLang="ko-KR" sz="1200" b="0" i="0">
                            <a:latin typeface="Cambria Math" panose="02040503050406030204" pitchFamily="18" charset="0"/>
                          </a:rPr>
                          <m:t>039375</m:t>
                        </m:r>
                      </m:e>
                    </m:d>
                  </m:oMath>
                </a14:m>
                <a:r>
                  <a:rPr lang="ar-AE" altLang="ko-KR" sz="12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, </a:t>
                </a:r>
                <a:r>
                  <a:rPr lang="ko-KR" altLang="en-US" sz="12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표준오차</a:t>
                </a:r>
                <a:r>
                  <a:rPr lang="en-US" altLang="ko-KR" sz="12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ar-AE" altLang="ko-KR" sz="12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m:rPr>
                              <m:sty m:val="p"/>
                            </m:rPr>
                            <a:rPr lang="en-US" altLang="ko-KR" sz="12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altLang="ko-KR" sz="1200" i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ctrlPr>
                                <a:rPr lang="ar-AE" altLang="ko-K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altLang="ko-K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ko-KR" altLang="ar-AE" sz="12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altLang="ko-KR" sz="12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ar-AE" altLang="ko-KR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 altLang="ko-KR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altLang="ko-KR" sz="12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altLang="ko-KR" sz="1200" i="0">
                                  <a:latin typeface="Cambria Math" panose="02040503050406030204" pitchFamily="18" charset="0"/>
                                </a:rPr>
                                <m:t>0675</m:t>
                              </m:r>
                            </m:e>
                          </m:rad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2598</m:t>
                          </m:r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altLang="ko-KR" sz="1200" i="0">
                              <a:latin typeface="Cambria Math" panose="02040503050406030204" pitchFamily="18" charset="0"/>
                            </a:rPr>
                            <m:t>SE</m:t>
                          </m:r>
                          <m:d>
                            <m:dPr>
                              <m:ctrlPr>
                                <a:rPr lang="ar-AE" altLang="ko-K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altLang="ko-K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ko-KR" altLang="ar-AE" sz="12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altLang="ko-KR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ar-AE" altLang="ko-KR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 altLang="ko-KR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altLang="ko-KR" sz="12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altLang="ko-KR" sz="1200" i="0">
                                  <a:latin typeface="Cambria Math" panose="02040503050406030204" pitchFamily="18" charset="0"/>
                                </a:rPr>
                                <m:t>039375</m:t>
                              </m:r>
                            </m:e>
                          </m:rad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altLang="ko-KR" sz="1200" i="0">
                              <a:latin typeface="Cambria Math" panose="02040503050406030204" pitchFamily="18" charset="0"/>
                            </a:rPr>
                            <m:t>1984</m:t>
                          </m:r>
                        </m:e>
                      </m:borderBox>
                    </m:oMath>
                  </m:oMathPara>
                </a14:m>
                <a:endParaRPr lang="ar-AE" altLang="ko-KR" sz="12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4A21BE-B3E3-8633-89D5-041686973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99" y="1547722"/>
                <a:ext cx="11238745" cy="5050806"/>
              </a:xfrm>
              <a:prstGeom prst="rect">
                <a:avLst/>
              </a:prstGeom>
              <a:blipFill>
                <a:blip r:embed="rId2"/>
                <a:stretch>
                  <a:fillRect l="-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2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535DBE-AF01-55A5-4A2B-869DF5A6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일반화 선형 모형</a:t>
            </a:r>
            <a:r>
              <a:rPr lang="en-US" altLang="ko-KR" dirty="0"/>
              <a:t>(Generalized Linear Model)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AB4A02-88AD-8946-FBFF-55683163C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en-US" sz="18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Symbol" panose="05050102010706020507" pitchFamily="18" charset="2"/>
              </a:rPr>
              <a:t>일반선형</a:t>
            </a:r>
            <a:r>
              <a:rPr lang="en-US" altLang="ko-KR" sz="18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Symbol" panose="05050102010706020507" pitchFamily="18" charset="2"/>
              </a:rPr>
              <a:t> </a:t>
            </a:r>
            <a:r>
              <a:rPr lang="ko-KR" altLang="en-US" sz="18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Symbol" panose="05050102010706020507" pitchFamily="18" charset="2"/>
              </a:rPr>
              <a:t>모형</a:t>
            </a:r>
            <a:r>
              <a:rPr lang="en-US" altLang="ko-KR" sz="18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Symbol" panose="05050102010706020507" pitchFamily="18" charset="2"/>
              </a:rPr>
              <a:t>(GLM)</a:t>
            </a:r>
            <a:endParaRPr lang="ko-KR" altLang="ko-KR" sz="1800" dirty="0">
              <a:effectLst/>
              <a:latin typeface="한컴 고딕" panose="02000500000000000000" pitchFamily="2" charset="-127"/>
              <a:ea typeface="한컴 고딕" panose="02000500000000000000" pitchFamily="2" charset="-127"/>
              <a:cs typeface="Symbol" panose="05050102010706020507" pitchFamily="18" charset="2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회귀분석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(Regression)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과 분산분석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(ANOVA)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은 모두 일반선형모델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(GLM)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이라는 동일한 기본 구조를 갖는 통계 기법이다</a:t>
            </a:r>
            <a:endParaRPr lang="ko-KR" altLang="ko-KR" sz="1800" dirty="0">
              <a:effectLst/>
              <a:latin typeface="한컴 고딕" panose="02000500000000000000" pitchFamily="2" charset="-127"/>
              <a:ea typeface="한컴 고딕" panose="02000500000000000000" pitchFamily="2" charset="-127"/>
              <a:cs typeface="Symbol" panose="05050102010706020507" pitchFamily="18" charset="2"/>
            </a:endParaRPr>
          </a:p>
          <a:p>
            <a:pPr lvl="1">
              <a:lnSpc>
                <a:spcPct val="150000"/>
              </a:lnSpc>
            </a:pP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이 일반선형모델은 종속변수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(Y)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와 독립변수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(X) 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사이의 관계를 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𝐘 = 𝐗𝛃 + 𝛆 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형태로 표현하며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여기서 </a:t>
            </a:r>
            <a:r>
              <a:rPr lang="ko-KR" altLang="ko-KR" sz="18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오차항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(𝛆)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은 평균이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0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이고 분산이 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𝜎²𝐈n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인 정규분포를 따른다고 가정한다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endParaRPr lang="ko-KR" altLang="ko-KR" sz="18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en-US" sz="1800" dirty="0" err="1">
                <a:latin typeface="한컴 고딕" panose="02000500000000000000" pitchFamily="2" charset="-127"/>
                <a:ea typeface="한컴 고딕" panose="02000500000000000000" pitchFamily="2" charset="-127"/>
                <a:cs typeface="Symbol" panose="05050102010706020507" pitchFamily="18" charset="2"/>
              </a:rPr>
              <a:t>최소제곱법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  <a:cs typeface="Symbol" panose="05050102010706020507" pitchFamily="18" charset="2"/>
              </a:rPr>
              <a:t>(Ordinary least square; OLS)</a:t>
            </a:r>
            <a:endParaRPr lang="ko-KR" altLang="ko-KR" sz="1800" dirty="0">
              <a:effectLst/>
              <a:latin typeface="한컴 고딕" panose="02000500000000000000" pitchFamily="2" charset="-127"/>
              <a:ea typeface="한컴 고딕" panose="02000500000000000000" pitchFamily="2" charset="-127"/>
              <a:cs typeface="Symbol" panose="05050102010706020507" pitchFamily="18" charset="2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OLS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는 관측된 데이터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(Y)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와 모델이 예측하는 값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(𝐗𝛃) 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사이의 오차 제곱합을 최소화하는 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𝛃 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값을 찾는다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</a:p>
          <a:p>
            <a:pPr marL="742950" lvl="1" indent="-28575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이 최소화 과정을 통해 얻어지는 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𝛃 </a:t>
            </a:r>
            <a:r>
              <a:rPr lang="ko-KR" altLang="ko-KR" sz="18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추정값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(̂)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은 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= (𝐗⊤𝐗)⁻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¹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𝐗⊤𝐘 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라는 행렬 계산을 통해 구할 수 있다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이 계산은 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𝐗⊤𝐗̂ = 𝐗⊤𝐘 </a:t>
            </a:r>
            <a:r>
              <a:rPr lang="ko-KR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라는 추정 방정식을 푸는 것과 같다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endParaRPr lang="ko-KR" altLang="en-US" sz="18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562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B09F8D-6AF2-9799-74AA-F86CF72A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097C72-B3A9-4E64-85A0-252FEDDFA534}"/>
                  </a:ext>
                </a:extLst>
              </p:cNvPr>
              <p:cNvSpPr txBox="1"/>
              <p:nvPr/>
            </p:nvSpPr>
            <p:spPr>
              <a:xfrm>
                <a:off x="1071000" y="1209821"/>
                <a:ext cx="11356200" cy="2395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b="1" dirty="0" err="1">
                    <a:solidFill>
                      <a:srgbClr val="0F4761"/>
                    </a:solidFill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직관적으로</a:t>
                </a:r>
                <a:r>
                  <a:rPr lang="en-US" altLang="ko-KR" b="1" dirty="0">
                    <a:solidFill>
                      <a:srgbClr val="0F4761"/>
                    </a:solidFill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b="1" dirty="0" err="1">
                    <a:solidFill>
                      <a:srgbClr val="0F4761"/>
                    </a:solidFill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이해하기</a:t>
                </a:r>
                <a:endParaRPr lang="ko-KR" altLang="ko-KR" b="1" dirty="0">
                  <a:solidFill>
                    <a:srgbClr val="0F4761"/>
                  </a:solidFill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50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𝑋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ko-KR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는 데이터를 얼마나</a:t>
                </a:r>
                <a:r>
                  <a:rPr lang="en-US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“</a:t>
                </a:r>
                <a:r>
                  <a:rPr lang="ko-KR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많이</a:t>
                </a:r>
                <a:r>
                  <a:rPr lang="en-US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, </a:t>
                </a:r>
                <a:r>
                  <a:rPr lang="ko-KR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고르게</a:t>
                </a:r>
                <a:r>
                  <a:rPr lang="en-US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” </a:t>
                </a:r>
                <a:r>
                  <a:rPr lang="ko-KR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가졌는지 나타내는 </a:t>
                </a:r>
                <a:r>
                  <a:rPr lang="ko-KR" altLang="ko-KR" sz="1600" b="1" dirty="0" err="1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정보행렬</a:t>
                </a:r>
                <a:r>
                  <a:rPr lang="ko-KR" altLang="ko-KR" sz="1600" dirty="0" err="1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이에요</a:t>
                </a:r>
                <a:r>
                  <a:rPr lang="en-US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. → </a:t>
                </a:r>
                <a:r>
                  <a:rPr lang="ko-KR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데이터가 많고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𝑥</m:t>
                    </m:r>
                  </m:oMath>
                </a14:m>
                <a:r>
                  <a:rPr lang="ko-KR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가 잘 퍼져 있으면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𝑋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Symbol" panose="05050102010706020507" pitchFamily="18" charset="2"/>
                  </a:rPr>
                  <a:t> </a:t>
                </a:r>
                <a:r>
                  <a:rPr lang="ko-KR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값이 커짐</a:t>
                </a:r>
                <a:r>
                  <a:rPr lang="en-US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→ </a:t>
                </a:r>
                <a:r>
                  <a:rPr lang="ko-KR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역행렬은 </a:t>
                </a:r>
                <a:r>
                  <a:rPr lang="ko-KR" altLang="ko-KR" sz="1600" dirty="0" err="1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작아짐</a:t>
                </a:r>
                <a:r>
                  <a:rPr lang="en-US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→ </a:t>
                </a:r>
                <a:r>
                  <a:rPr lang="ko-KR" altLang="ko-KR" sz="1600" dirty="0" err="1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추정량의</a:t>
                </a:r>
                <a:r>
                  <a:rPr lang="ko-KR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분산이 </a:t>
                </a:r>
                <a:r>
                  <a:rPr lang="ko-KR" altLang="ko-KR" sz="1600" dirty="0" err="1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작아짐</a:t>
                </a:r>
                <a:r>
                  <a:rPr lang="en-US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.</a:t>
                </a:r>
                <a:endParaRPr lang="ko-KR" altLang="ko-KR" sz="1600" dirty="0">
                  <a:effectLst/>
                  <a:latin typeface="Aptos" panose="020B0004020202020204" pitchFamily="34" charset="0"/>
                  <a:ea typeface="맑은 고딕" panose="020B0503020000020004" pitchFamily="50" charset="-127"/>
                  <a:cs typeface="Symbol" panose="05050102010706020507" pitchFamily="18" charset="2"/>
                </a:endParaRPr>
              </a:p>
              <a:p>
                <a:pPr marL="800100" lvl="1" indent="-342900" algn="just">
                  <a:lnSpc>
                    <a:spcPct val="150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𝜎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는 오차의 크기</a:t>
                </a:r>
                <a:r>
                  <a:rPr lang="en-US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. → </a:t>
                </a:r>
                <a:r>
                  <a:rPr lang="ko-KR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오차가 클수록 </a:t>
                </a:r>
                <a:r>
                  <a:rPr lang="ko-KR" altLang="ko-KR" sz="1600" dirty="0" err="1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추정량의</a:t>
                </a:r>
                <a:r>
                  <a:rPr lang="ko-KR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분산도 커</a:t>
                </a:r>
                <a:r>
                  <a:rPr lang="ko-KR" altLang="en-US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진다</a:t>
                </a:r>
                <a:r>
                  <a:rPr lang="en-US" altLang="ko-KR" sz="16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. </a:t>
                </a:r>
                <a:endParaRPr lang="ko-KR" altLang="ko-KR" sz="1600" dirty="0">
                  <a:effectLst/>
                  <a:latin typeface="Aptos" panose="020B0004020202020204" pitchFamily="34" charset="0"/>
                  <a:ea typeface="맑은 고딕" panose="020B0503020000020004" pitchFamily="50" charset="-127"/>
                  <a:cs typeface="Symbol" panose="05050102010706020507" pitchFamily="18" charset="2"/>
                </a:endParaRPr>
              </a:p>
              <a:p>
                <a:pPr algn="just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sz="16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따라서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Var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𝑋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ko-KR" altLang="ko-KR" sz="16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</a:t>
                </a:r>
                <a:r>
                  <a:rPr lang="ko-KR" altLang="ko-KR" sz="1600" b="1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데이터 정보량과 오차의 크기</a:t>
                </a:r>
                <a:r>
                  <a:rPr lang="ko-KR" altLang="ko-KR" sz="16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</a:t>
                </a:r>
                <a:r>
                  <a:rPr lang="ko-KR" altLang="ko-KR" sz="1600" dirty="0" err="1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추정량의</a:t>
                </a:r>
                <a:r>
                  <a:rPr lang="ko-KR" altLang="ko-KR" sz="16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신뢰성을 어떻게 결정하는지 수학적</a:t>
                </a:r>
                <a:r>
                  <a:rPr lang="en-US" altLang="ko-KR" sz="16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sz="16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증명</a:t>
                </a:r>
                <a:endParaRPr lang="ko-KR" altLang="ko-KR" sz="1600" dirty="0">
                  <a:effectLst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097C72-B3A9-4E64-85A0-252FEDDFA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00" y="1209821"/>
                <a:ext cx="11356200" cy="2395849"/>
              </a:xfrm>
              <a:prstGeom prst="rect">
                <a:avLst/>
              </a:prstGeom>
              <a:blipFill>
                <a:blip r:embed="rId2"/>
                <a:stretch>
                  <a:fillRect l="-376" r="-268" b="-27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65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FDA73-BC2E-9591-F379-F8F038FB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일반화 최소 </a:t>
            </a:r>
            <a:r>
              <a:rPr lang="ko-KR" altLang="en-US" dirty="0" err="1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제곱법</a:t>
            </a:r>
            <a:r>
              <a:rPr lang="en-US" altLang="ko-KR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(GLS)</a:t>
            </a:r>
            <a:r>
              <a:rPr lang="ko-KR" altLang="en-US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에서의 해의 비 유일성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6D0C5B-7C36-150E-6864-D798C82AD69B}"/>
                  </a:ext>
                </a:extLst>
              </p:cNvPr>
              <p:cNvSpPr txBox="1"/>
              <p:nvPr/>
            </p:nvSpPr>
            <p:spPr>
              <a:xfrm>
                <a:off x="638655" y="1236692"/>
                <a:ext cx="11664000" cy="1213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Bef>
                    <a:spcPts val="900"/>
                  </a:spcBef>
                  <a:spcAft>
                    <a:spcPts val="9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GLS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정규 방정식은 다음과 같습니다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ko-KR" altLang="ko-KR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ko-KR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ko-KR" altLang="ko-KR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p>
                            <m:d>
                              <m:dPr>
                                <m:ctrlPr>
                                  <a:rPr lang="ko-KR" altLang="ko-KR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d>
                          <m:dPr>
                            <m:ctrlPr>
                              <a:rPr lang="ko-KR" altLang="ko-KR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Bef>
                    <a:spcPts val="900"/>
                  </a:spcBef>
                  <a:spcAft>
                    <a:spcPts val="900"/>
                  </a:spcAft>
                  <a:buFont typeface="Wingdings" panose="05000000000000000000" pitchFamily="2" charset="2"/>
                  <a:buChar char="§"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자료에서 언급된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"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일반화 역행렬이 사용되기 때문에 </a:t>
                </a:r>
                <a14:m>
                  <m:oMath xmlns:m="http://schemas.openxmlformats.org/officeDocument/2006/math"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에는 무한히 많은 가능한 해가 존재한다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"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말은 행렬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d>
                          <m:dPr>
                            <m:ctrlPr>
                              <a:rPr lang="ko-KR" altLang="ko-KR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고유한 </a:t>
                </a:r>
                <a:r>
                  <a:rPr lang="ko-KR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역행렬을 가지지 않는다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것을 의미하며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 이유는 다음과 같다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6D0C5B-7C36-150E-6864-D798C82AD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55" y="1236692"/>
                <a:ext cx="11664000" cy="1213602"/>
              </a:xfrm>
              <a:prstGeom prst="rect">
                <a:avLst/>
              </a:prstGeom>
              <a:blipFill>
                <a:blip r:embed="rId2"/>
                <a:stretch>
                  <a:fillRect l="-366" r="-418" b="-80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B73384-DE29-EE65-1630-30895C8D2B15}"/>
                  </a:ext>
                </a:extLst>
              </p:cNvPr>
              <p:cNvSpPr txBox="1"/>
              <p:nvPr/>
            </p:nvSpPr>
            <p:spPr>
              <a:xfrm>
                <a:off x="775800" y="2780544"/>
                <a:ext cx="11591806" cy="3624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Bef>
                    <a:spcPts val="180"/>
                  </a:spcBef>
                  <a:spcAft>
                    <a:spcPts val="180"/>
                  </a:spcAft>
                  <a:buFont typeface="Symbol" panose="05050102010706020507" pitchFamily="18" charset="2"/>
                  <a:buChar char=""/>
                </a:pPr>
                <a:r>
                  <a:rPr lang="ko-KR" altLang="ko-KR" sz="18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정칙성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(Singularity) 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문제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: 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선형 모델의 발생 행렬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sz="18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)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이 계수 부족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(rank deficient)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인 경우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, 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즉 행렬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ko-KR" sz="18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Symbol" panose="05050102010706020507" pitchFamily="18" charset="2"/>
                          </a:rPr>
                          <m:t>𝑋</m:t>
                        </m:r>
                      </m:e>
                      <m:sup>
                        <m:r>
                          <a:rPr lang="en-US" altLang="ko-KR" sz="18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Symbol" panose="05050102010706020507" pitchFamily="18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ko-KR" altLang="ko-KR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ko-KR" sz="18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Symbol" panose="05050102010706020507" pitchFamily="18" charset="2"/>
                          </a:rPr>
                          <m:t>𝑉</m:t>
                        </m:r>
                      </m:e>
                      <m:sup>
                        <m:d>
                          <m:dPr>
                            <m:ctrlPr>
                              <a:rPr lang="ko-KR" altLang="ko-KR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ko-KR" sz="1800" b="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Symbol" panose="05050102010706020507" pitchFamily="18" charset="2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altLang="ko-KR" sz="18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의 계수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(rank)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가 이 행렬의 차원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(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추정해야 할 효과 </a:t>
                </a:r>
                <a14:m>
                  <m:oMath xmlns:m="http://schemas.openxmlformats.org/officeDocument/2006/math">
                    <m:r>
                      <a:rPr lang="en-US" altLang="ko-KR" sz="18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Symbol" panose="05050102010706020507" pitchFamily="18" charset="2"/>
                      </a:rPr>
                      <m:t>𝑏</m:t>
                    </m:r>
                  </m:oMath>
                </a14:m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의 개수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)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보다 작을 때 발생</a:t>
                </a:r>
                <a:endParaRPr lang="en-US" altLang="ko-KR" sz="18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342900" lvl="0" indent="-342900" algn="just">
                  <a:spcBef>
                    <a:spcPts val="180"/>
                  </a:spcBef>
                  <a:spcAft>
                    <a:spcPts val="180"/>
                  </a:spcAft>
                  <a:buFont typeface="Symbol" panose="05050102010706020507" pitchFamily="18" charset="2"/>
                  <a:buChar char=""/>
                </a:pP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342900" lvl="0" indent="-342900" algn="just">
                  <a:spcBef>
                    <a:spcPts val="180"/>
                  </a:spcBef>
                  <a:spcAft>
                    <a:spcPts val="180"/>
                  </a:spcAft>
                  <a:buFont typeface="Symbol" panose="05050102010706020507" pitchFamily="18" charset="2"/>
                  <a:buChar char=""/>
                </a:pP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선형 종속성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: 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이는 모델에 포함된 효과들 사이에 선형 종속성이 존재하여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, 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각 효과가 독립적으로 식별될 수 없음을 의미합니다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. 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예를 들어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, 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전체 평균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ko-KR" sz="18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sz="18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)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과 모든 수준 효과의 합 사이에 종속성이 있는 경우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.</a:t>
                </a:r>
              </a:p>
              <a:p>
                <a:pPr marL="342900" lvl="0" indent="-342900" algn="just">
                  <a:spcBef>
                    <a:spcPts val="180"/>
                  </a:spcBef>
                  <a:spcAft>
                    <a:spcPts val="180"/>
                  </a:spcAft>
                  <a:buFont typeface="Symbol" panose="05050102010706020507" pitchFamily="18" charset="2"/>
                  <a:buChar char=""/>
                </a:pP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342900" lvl="0" indent="-342900" algn="just">
                  <a:spcBef>
                    <a:spcPts val="180"/>
                  </a:spcBef>
                  <a:spcAft>
                    <a:spcPts val="180"/>
                  </a:spcAft>
                  <a:buFont typeface="Symbol" panose="05050102010706020507" pitchFamily="18" charset="2"/>
                  <a:buChar char=""/>
                </a:pP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일반화 </a:t>
                </a:r>
                <a:r>
                  <a:rPr lang="ko-KR" altLang="ko-KR" sz="18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역행렬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(Generalized Inverse): 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행렬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ko-KR" sz="18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Symbol" panose="05050102010706020507" pitchFamily="18" charset="2"/>
                          </a:rPr>
                          <m:t>𝑋</m:t>
                        </m:r>
                      </m:e>
                      <m:sup>
                        <m:r>
                          <a:rPr lang="en-US" altLang="ko-KR" sz="18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Symbol" panose="05050102010706020507" pitchFamily="18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ko-KR" altLang="ko-KR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ko-KR" sz="18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Symbol" panose="05050102010706020507" pitchFamily="18" charset="2"/>
                          </a:rPr>
                          <m:t>𝑉</m:t>
                        </m:r>
                      </m:e>
                      <m:sup>
                        <m:d>
                          <m:dPr>
                            <m:ctrlPr>
                              <a:rPr lang="ko-KR" altLang="ko-KR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ko-KR" sz="1800" b="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Symbol" panose="05050102010706020507" pitchFamily="18" charset="2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altLang="ko-KR" sz="18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이 역행렬을 가지지 않기 때문에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, 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해를 구하기 위해 일반적인 </a:t>
                </a:r>
                <a:r>
                  <a:rPr lang="ko-KR" altLang="ko-KR" sz="18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역행렬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대신 일반화 </a:t>
                </a:r>
                <a:r>
                  <a:rPr lang="ko-KR" altLang="ko-KR" sz="18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역행렬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alt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alt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alt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., </m:t>
                        </m:r>
                        <m:sSup>
                          <m:sSupPr>
                            <m:ctrlPr>
                              <a:rPr lang="ko-KR" altLang="ko-KR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ko-KR" altLang="ko-KR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ymbol" panose="05050102010706020507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ko-KR" altLang="ko-KR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ymbol" panose="05050102010706020507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800" b="0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Symbol" panose="05050102010706020507" pitchFamily="18" charset="2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altLang="ko-KR" sz="1800" b="0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Symbol" panose="05050102010706020507" pitchFamily="18" charset="2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ko-KR" altLang="ko-KR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ymbol" panose="05050102010706020507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800" b="0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Symbol" panose="05050102010706020507" pitchFamily="18" charset="2"/>
                                      </a:rPr>
                                      <m:t>𝑉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ko-KR" altLang="ko-KR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Symbol" panose="05050102010706020507" pitchFamily="18" charset="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800" b="0" i="1">
                                            <a:effectLst/>
                                            <a:latin typeface="Cambria Math" panose="02040503050406030204" pitchFamily="18" charset="0"/>
                                            <a:ea typeface="한컴 고딕" panose="02000500000000000000" pitchFamily="2" charset="-127"/>
                                            <a:cs typeface="Symbol" panose="05050102010706020507" pitchFamily="18" charset="2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altLang="ko-KR" sz="1800" b="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Symbol" panose="05050102010706020507" pitchFamily="18" charset="2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sz="1800" b="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Symbol" panose="05050102010706020507" pitchFamily="18" charset="2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을 사용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.</a:t>
                </a:r>
              </a:p>
              <a:p>
                <a:pPr marL="342900" lvl="0" indent="-342900" algn="just">
                  <a:spcBef>
                    <a:spcPts val="180"/>
                  </a:spcBef>
                  <a:spcAft>
                    <a:spcPts val="180"/>
                  </a:spcAft>
                  <a:buFont typeface="Symbol" panose="05050102010706020507" pitchFamily="18" charset="2"/>
                  <a:buChar char=""/>
                </a:pP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342900" lvl="0" indent="-342900" algn="just">
                  <a:spcBef>
                    <a:spcPts val="180"/>
                  </a:spcBef>
                  <a:spcAft>
                    <a:spcPts val="180"/>
                  </a:spcAft>
                  <a:buFont typeface="Symbol" panose="05050102010706020507" pitchFamily="18" charset="2"/>
                  <a:buChar char=""/>
                </a:pP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무한한 해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: 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일반화 역행렬은 유일하지 않으며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, 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결과적으로 정규 방정식의 해 벡터 </a:t>
                </a:r>
                <a14:m>
                  <m:oMath xmlns:m="http://schemas.openxmlformats.org/officeDocument/2006/math">
                    <m:r>
                      <a:rPr lang="en-US" altLang="ko-KR" sz="18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Symbol" panose="05050102010706020507" pitchFamily="18" charset="2"/>
                      </a:rPr>
                      <m:t>𝑏</m:t>
                    </m:r>
                  </m:oMath>
                </a14:m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(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또는 </a:t>
                </a:r>
                <a14:m>
                  <m:oMath xmlns:m="http://schemas.openxmlformats.org/officeDocument/2006/math">
                    <m:r>
                      <a:rPr lang="en-US" altLang="ko-KR" sz="18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Symbol" panose="05050102010706020507" pitchFamily="18" charset="2"/>
                      </a:rPr>
                      <m:t>𝛽</m:t>
                    </m:r>
                  </m:oMath>
                </a14:m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)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에도 무한히 많은 가능한 해가 존재하게 됩니다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. 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이 모든 해는 정규 방정식을 만족시키지만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, </a:t>
                </a:r>
                <a:r>
                  <a:rPr lang="ko-KR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그 수치 값 자체는 임의적</a:t>
                </a:r>
                <a:r>
                  <a:rPr lang="en-US" altLang="ko-KR" sz="18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.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B73384-DE29-EE65-1630-30895C8D2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00" y="2780544"/>
                <a:ext cx="11591806" cy="3624967"/>
              </a:xfrm>
              <a:prstGeom prst="rect">
                <a:avLst/>
              </a:prstGeom>
              <a:blipFill>
                <a:blip r:embed="rId3"/>
                <a:stretch>
                  <a:fillRect l="-421" t="-1513" r="-421" b="-16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D3FBB3-18D6-DB82-6212-8E010CB1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Estimability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7E5C6F-B9A7-34DC-979E-D13F509FCA91}"/>
                  </a:ext>
                </a:extLst>
              </p:cNvPr>
              <p:cNvSpPr txBox="1"/>
              <p:nvPr/>
            </p:nvSpPr>
            <p:spPr>
              <a:xfrm>
                <a:off x="710849" y="1092650"/>
                <a:ext cx="12063042" cy="3768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추정 가능성의 쉬운 이해</a:t>
                </a:r>
                <a:endParaRPr lang="en-US" altLang="ko-KR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선형 모델 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y = </a:t>
                </a:r>
                <a:r>
                  <a:rPr lang="en-US" altLang="ko-KR" sz="1600" dirty="0" err="1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Xb+e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에서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, 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우리는 관측치 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y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를 이용하여 미지의 효과 벡터 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b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를 추정하려고 한다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핵심 아이디어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: 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정보의 유무</a:t>
                </a:r>
                <a:endParaRPr lang="en-US" altLang="ko-KR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가 추정 가능하는 것은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의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 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값이 관측치 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y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의 선형 조합으로 표현될 수 있다는 것을 의미한다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. 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즉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, y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속에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에 대한 정보가 충분히 담겨 있고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, 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이 정보를 빼낼 수 있다는 뜻이다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.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추정 가능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: 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우리가 궁금해 하는 양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sz="1600" i="1">
                        <a:latin typeface="Cambria Math" panose="02040503050406030204" pitchFamily="18" charset="0"/>
                      </a:rPr>
                      <m:t>이</m:t>
                    </m:r>
                  </m:oMath>
                </a14:m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 데이터 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y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와 모델 설계행렬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(X)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에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 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의해 완전히 대응 될 수 있는 경우</a:t>
                </a:r>
                <a:endParaRPr lang="en-US" altLang="ko-KR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추정 불가능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: 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우리가 궁금해 하는 양이 데이터가 제공하는 정보의 범위를 벗어나는 경우</a:t>
                </a:r>
                <a:endParaRPr lang="en-US" altLang="ko-KR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2. 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행렬 조건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𝑇𝑋</m:t>
                    </m:r>
                  </m:oMath>
                </a14:m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의 해석</a:t>
                </a:r>
                <a:endParaRPr lang="en-US" altLang="ko-KR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𝑇𝑋</m:t>
                    </m:r>
                  </m:oMath>
                </a14:m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인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 T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가 존재한다는 조건은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가</m:t>
                    </m:r>
                  </m:oMath>
                </a14:m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 추정 가능하다는 것을 수학적으로 보장한다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.</a:t>
                </a:r>
                <a:endParaRPr lang="ko-KR" altLang="en-US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7E5C6F-B9A7-34DC-979E-D13F509FC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092650"/>
                <a:ext cx="12063042" cy="3768404"/>
              </a:xfrm>
              <a:prstGeom prst="rect">
                <a:avLst/>
              </a:prstGeom>
              <a:blipFill>
                <a:blip r:embed="rId2"/>
                <a:stretch>
                  <a:fillRect l="-303" b="-14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0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9ACEA0-862E-FE6F-0AEF-F0C85FF5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행렬 예제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CFE0A2-C80D-B9A7-C7BC-49B6C01464E8}"/>
                  </a:ext>
                </a:extLst>
              </p:cNvPr>
              <p:cNvSpPr txBox="1"/>
              <p:nvPr/>
            </p:nvSpPr>
            <p:spPr>
              <a:xfrm>
                <a:off x="710849" y="1075229"/>
                <a:ext cx="12210824" cy="557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아래 정규방정식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1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원배치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ANOVA)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계수행렬이 특이라고 합시다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altLang="ko-KR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altLang="ko-KR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altLang="ko-KR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altLang="ko-KR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altLang="ko-KR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120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82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38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시스템은 해가 무한히 많아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예컨대</a:t>
                </a:r>
              </a:p>
              <a:p>
                <a:pPr algn="ctr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ko-KR" altLang="ko-KR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 0,  20.5,  19 </m:t>
                        </m:r>
                      </m:e>
                    </m:d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       </m:t>
                    </m:r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ko-KR" altLang="ko-KR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=[20, 0.5,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1]</m:t>
                    </m:r>
                  </m:oMath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모두 성립합니다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일반역으로 얻는 서로 다른 대표해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).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그런데 다음 두 선형함수는 모든 해에서 값이 동일합니다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Bef>
                    <a:spcPts val="900"/>
                  </a:spcBef>
                  <a:spcAft>
                    <a:spcPts val="9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1=20.5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 (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기준수준의 평균 같은 의미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Bef>
                    <a:spcPts val="900"/>
                  </a:spcBef>
                  <a:spcAft>
                    <a:spcPts val="9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1−</m:t>
                    </m:r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한컴 고딕" panose="02000500000000000000" pitchFamily="2" charset="-127"/>
                      </a:rPr>
                      <m:t>𝛼</m:t>
                    </m:r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2=1.5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 (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수준 간 차이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=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대비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(contrast))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이유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[1,1,0]</m:t>
                    </m:r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과 </a:t>
                </a:r>
                <a14:m>
                  <m:oMath xmlns:m="http://schemas.openxmlformats.org/officeDocument/2006/math"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[0,1,</m:t>
                    </m:r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1]</m:t>
                    </m:r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X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행들의 선형 결합이므로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(= 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행공간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안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위 두 함수는 추정 가능합니다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반면 </a:t>
                </a:r>
                <a14:m>
                  <m:oMath xmlns:m="http://schemas.openxmlformats.org/officeDocument/2006/math"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1​, </m:t>
                    </m:r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​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각각은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제약 없이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분해가 유일하지 않아 추정하지 못합니다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결론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절댓값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개별 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모수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은 흔들려도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차이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·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대비는 유일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→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통계적으로 의미를 갖는 것은 추정가능한 선형함수다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CFE0A2-C80D-B9A7-C7BC-49B6C0146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075229"/>
                <a:ext cx="12210824" cy="5572103"/>
              </a:xfrm>
              <a:prstGeom prst="rect">
                <a:avLst/>
              </a:prstGeom>
              <a:blipFill>
                <a:blip r:embed="rId2"/>
                <a:stretch>
                  <a:fillRect l="-449" t="-547" r="-399" b="-8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21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652061-2292-91DF-7D5A-9FADE831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[</a:t>
            </a:r>
            <a:r>
              <a:rPr lang="ko-KR" altLang="en-US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핵심정리</a:t>
            </a:r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]</a:t>
            </a:r>
            <a:endParaRPr lang="ko-KR" altLang="en-US" sz="2000" dirty="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CD152E-E6E7-E292-50D3-278B311139DF}"/>
                  </a:ext>
                </a:extLst>
              </p:cNvPr>
              <p:cNvSpPr txBox="1"/>
              <p:nvPr/>
            </p:nvSpPr>
            <p:spPr>
              <a:xfrm>
                <a:off x="710849" y="1212809"/>
                <a:ext cx="11795187" cy="5503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정의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추정가능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𝑇𝑋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X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행공간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모수는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b=(</a:t>
                </a:r>
                <a14:m>
                  <m:oMath xmlns:m="http://schemas.openxmlformats.org/officeDocument/2006/math"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)’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관측은 총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6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개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집단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1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4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개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집단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2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2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개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참조수준 코딩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각 행은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[1, </a:t>
                </a:r>
                <a14:m>
                  <m:oMath xmlns:m="http://schemas.openxmlformats.org/officeDocument/2006/math"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), 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], 1=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집단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1, 2=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집단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2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ko-KR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ko-KR" i="1">
                                                <a:effectLst/>
                                                <a:latin typeface="Cambria Math" panose="02040503050406030204" pitchFamily="18" charset="0"/>
                                                <a:ea typeface="한컴 고딕" panose="02000500000000000000" pitchFamily="2" charset="-127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i="1">
                                                <a:effectLst/>
                                                <a:latin typeface="Cambria Math" panose="02040503050406030204" pitchFamily="18" charset="0"/>
                                                <a:ea typeface="한컴 고딕" panose="02000500000000000000" pitchFamily="2" charset="-127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ko-KR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n-US" altLang="ko-KR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한컴 고딕" panose="02000500000000000000" pitchFamily="2" charset="-127"/>
                                                      <a:cs typeface="Times New Roman" panose="020206030504050203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ko-KR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한컴 고딕" panose="02000500000000000000" pitchFamily="2" charset="-127"/>
                                                      <a:cs typeface="Times New Roman" panose="020206030504050203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ko-KR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ko-KR" i="1">
                                                <a:effectLst/>
                                                <a:latin typeface="Cambria Math" panose="02040503050406030204" pitchFamily="18" charset="0"/>
                                                <a:ea typeface="한컴 고딕" panose="02000500000000000000" pitchFamily="2" charset="-127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i="1">
                                                <a:effectLst/>
                                                <a:latin typeface="Cambria Math" panose="02040503050406030204" pitchFamily="18" charset="0"/>
                                                <a:ea typeface="한컴 고딕" panose="02000500000000000000" pitchFamily="2" charset="-127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ko-KR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n-US" altLang="ko-KR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한컴 고딕" panose="02000500000000000000" pitchFamily="2" charset="-127"/>
                                                      <a:cs typeface="Times New Roman" panose="020206030504050203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ko-KR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한컴 고딕" panose="02000500000000000000" pitchFamily="2" charset="-127"/>
                                                      <a:cs typeface="Times New Roman" panose="020206030504050203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ko-KR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ko-KR" i="1">
                                                <a:effectLst/>
                                                <a:latin typeface="Cambria Math" panose="02040503050406030204" pitchFamily="18" charset="0"/>
                                                <a:ea typeface="한컴 고딕" panose="02000500000000000000" pitchFamily="2" charset="-127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i="1">
                                                <a:effectLst/>
                                                <a:latin typeface="Cambria Math" panose="02040503050406030204" pitchFamily="18" charset="0"/>
                                                <a:ea typeface="한컴 고딕" panose="02000500000000000000" pitchFamily="2" charset="-127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ko-KR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n-US" altLang="ko-KR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한컴 고딕" panose="02000500000000000000" pitchFamily="2" charset="-127"/>
                                                      <a:cs typeface="Times New Roman" panose="020206030504050203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ko-KR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한컴 고딕" panose="02000500000000000000" pitchFamily="2" charset="-127"/>
                                                      <a:cs typeface="Times New Roman" panose="020206030504050203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endParaRPr lang="en-US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이때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X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서로 다른 행패턴은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집단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1),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집단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2)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두 개이며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X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행공간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(row space)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은 </a:t>
                </a:r>
                <a14:m>
                  <m:oMath xmlns:m="http://schemas.openxmlformats.org/officeDocument/2006/math"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CD152E-E6E7-E292-50D3-278B31113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212809"/>
                <a:ext cx="11795187" cy="5503173"/>
              </a:xfrm>
              <a:prstGeom prst="rect">
                <a:avLst/>
              </a:prstGeom>
              <a:blipFill>
                <a:blip r:embed="rId2"/>
                <a:stretch>
                  <a:fillRect l="-465" t="-443" b="-9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46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36BCEF-8C51-91DD-B422-BE69C257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3C1FA4-A1F5-AC06-8839-CC48BD09336F}"/>
                  </a:ext>
                </a:extLst>
              </p:cNvPr>
              <p:cNvSpPr txBox="1"/>
              <p:nvPr/>
            </p:nvSpPr>
            <p:spPr>
              <a:xfrm>
                <a:off x="710849" y="1231920"/>
                <a:ext cx="11774055" cy="3185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즉 </a:t>
                </a:r>
                <a14:m>
                  <m:oMath xmlns:m="http://schemas.openxmlformats.org/officeDocument/2006/math"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추정 가능성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b="0" i="1" smtClean="0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행 하나가 곧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X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행이므로 자명하게 추정가능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 조건을 식으로 쓰면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T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</a:t>
                </a:r>
              </a:p>
              <a:p>
                <a:pPr algn="ctr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라 두면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=[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b="0" i="1" smtClean="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b="0" i="1" smtClean="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]=</m:t>
                      </m:r>
                      <m:sSup>
                        <m:sSup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즉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성립된다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3C1FA4-A1F5-AC06-8839-CC48BD093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231920"/>
                <a:ext cx="11774055" cy="3185487"/>
              </a:xfrm>
              <a:prstGeom prst="rect">
                <a:avLst/>
              </a:prstGeom>
              <a:blipFill>
                <a:blip r:embed="rId2"/>
                <a:stretch>
                  <a:fillRect l="-466" t="-574" b="-22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AB3661D-29F6-7D01-C9B8-BE611FCFC052}"/>
              </a:ext>
            </a:extLst>
          </p:cNvPr>
          <p:cNvSpPr txBox="1"/>
          <p:nvPr/>
        </p:nvSpPr>
        <p:spPr>
          <a:xfrm>
            <a:off x="1445049" y="5350079"/>
            <a:ext cx="1012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여기에서 </a:t>
            </a:r>
            <a:r>
              <a:rPr lang="en-US" altLang="ko-KR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T</a:t>
            </a:r>
            <a:r>
              <a:rPr lang="ko-KR" altLang="en-US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는 식별</a:t>
            </a:r>
            <a:r>
              <a:rPr lang="en-US" altLang="ko-KR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/</a:t>
            </a:r>
            <a:r>
              <a:rPr lang="ko-KR" altLang="en-US" dirty="0" err="1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비식별</a:t>
            </a:r>
            <a:r>
              <a:rPr lang="ko-KR" altLang="en-US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분리변환</a:t>
            </a:r>
            <a:r>
              <a:rPr lang="en-US" altLang="ko-KR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, </a:t>
            </a:r>
            <a:r>
              <a:rPr lang="ko-KR" altLang="en-US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즉 추정 가능한 조합과 </a:t>
            </a:r>
            <a:r>
              <a:rPr lang="ko-KR" altLang="en-US" dirty="0" err="1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비식별</a:t>
            </a:r>
            <a:r>
              <a:rPr lang="ko-KR" altLang="en-US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조합을 분리하는 변환</a:t>
            </a:r>
          </a:p>
        </p:txBody>
      </p:sp>
    </p:spTree>
    <p:extLst>
      <p:ext uri="{BB962C8B-B14F-4D97-AF65-F5344CB8AC3E}">
        <p14:creationId xmlns:p14="http://schemas.microsoft.com/office/powerpoint/2010/main" val="382781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C8B220-36DF-5D74-DF89-800935B4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0ECB82-2EEF-97B1-A6DC-B36204E60066}"/>
                  </a:ext>
                </a:extLst>
              </p:cNvPr>
              <p:cNvSpPr txBox="1"/>
              <p:nvPr/>
            </p:nvSpPr>
            <p:spPr>
              <a:xfrm>
                <a:off x="710849" y="1231920"/>
                <a:ext cx="11774055" cy="3185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2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즉 </a:t>
                </a:r>
                <a14:m>
                  <m:oMath xmlns:m="http://schemas.openxmlformats.org/officeDocument/2006/math"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추정 가능성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행 하나가 곧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X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행이므로 자명하게 추정가능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 조건을 식으로 쓰면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T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</a:t>
                </a:r>
              </a:p>
              <a:p>
                <a:pPr algn="ctr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라 두면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=[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]=</m:t>
                      </m:r>
                      <m:sSup>
                        <m:sSup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즉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성립된다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0ECB82-2EEF-97B1-A6DC-B36204E60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231920"/>
                <a:ext cx="11774055" cy="3185487"/>
              </a:xfrm>
              <a:prstGeom prst="rect">
                <a:avLst/>
              </a:prstGeom>
              <a:blipFill>
                <a:blip r:embed="rId2"/>
                <a:stretch>
                  <a:fillRect l="-466" t="-574" b="-22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2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F160DC-E12A-1AB6-CECC-010581E0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624FC3-FBA0-ED8A-7281-07403AF60CB7}"/>
                  </a:ext>
                </a:extLst>
              </p:cNvPr>
              <p:cNvSpPr txBox="1"/>
              <p:nvPr/>
            </p:nvSpPr>
            <p:spPr>
              <a:xfrm>
                <a:off x="710849" y="1237354"/>
                <a:ext cx="12063042" cy="4901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sz="20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3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=[0,1,−1]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 − </m:t>
                    </m:r>
                    <m:sSub>
                      <m:sSub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추정 가능성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[0,1,−1] = </m:t>
                      </m:r>
                      <m:sSub>
                        <m:sSub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따라서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T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두 번째 예를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2000" b="0" i="1" smtClean="0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=[1 0 0 0 −1 0]</m:t>
                      </m:r>
                    </m:oMath>
                  </m:oMathPara>
                </a14:m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로 잡으면</a:t>
                </a:r>
                <a:endParaRPr lang="en-US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2000" b="0" i="1" smtClean="0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=[1,1,0]−[1,0,1]=[0,1,−1]=</m:t>
                      </m:r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endParaRPr lang="en-US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즉 역시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000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되어 추정가능이다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요약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위 두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은 모두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X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행들의 선형 결합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(=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행 공간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에 있으므로 추정가능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624FC3-FBA0-ED8A-7281-07403AF60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237354"/>
                <a:ext cx="12063042" cy="4901342"/>
              </a:xfrm>
              <a:prstGeom prst="rect">
                <a:avLst/>
              </a:prstGeom>
              <a:blipFill>
                <a:blip r:embed="rId2"/>
                <a:stretch>
                  <a:fillRect l="-556" t="-622" b="-13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F800AE-EC38-CDC5-C0A3-E6AD9244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CE2A5C-5D9C-3F24-69B5-F7265185D669}"/>
                  </a:ext>
                </a:extLst>
              </p:cNvPr>
              <p:cNvSpPr txBox="1"/>
              <p:nvPr/>
            </p:nvSpPr>
            <p:spPr>
              <a:xfrm>
                <a:off x="833582" y="1157391"/>
                <a:ext cx="11820236" cy="5316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4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무엇이 비추정가능인가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? 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대조 예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예를 들어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=[1,0,0]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즉 </a:t>
                </a:r>
                <a14:m>
                  <m:oMath xmlns:m="http://schemas.openxmlformats.org/officeDocument/2006/math"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단독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은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=[1,0,0]</m:t>
                      </m:r>
                    </m:oMath>
                  </m:oMathPara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만족하는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a, b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존재하는지를 보면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위의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식을 만족하는 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a,b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존재하면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추정가능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      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a[1,1,0]+b[1,0,1]=[1,0,0]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ko-KR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ko-KR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ko-KR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ko-KR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ko-KR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잘못됨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따라서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[1,0,0]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≠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{r1, r2} =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비추정가능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결론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이처럼 구체적인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X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놓고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T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직접 구성하여</a:t>
                </a:r>
              </a:p>
              <a:p>
                <a:pPr algn="ctr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X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행들의 선형결합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= T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𝑇𝑋</m:t>
                    </m:r>
                  </m:oMath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확인하면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추정 가능하다는 것을 행렬로 계산할 수 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en-US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CE2A5C-5D9C-3F24-69B5-F7265185D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82" y="1157391"/>
                <a:ext cx="11820236" cy="5316264"/>
              </a:xfrm>
              <a:prstGeom prst="rect">
                <a:avLst/>
              </a:prstGeom>
              <a:blipFill>
                <a:blip r:embed="rId2"/>
                <a:stretch>
                  <a:fillRect l="-464" t="-688" b="-10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7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1894AC-5E1C-7516-79AB-495315D7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따라서</a:t>
            </a:r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, </a:t>
            </a:r>
            <a:endParaRPr lang="ko-KR" altLang="en-US" sz="2000" dirty="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5926D2A-53F6-9007-06DD-40428B7FE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98" y="1327215"/>
            <a:ext cx="6458819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[1,1,0]=r1​ (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μ+A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) 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: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추정가능</a:t>
            </a:r>
            <a:endParaRPr kumimoji="0" lang="ko-KR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[1,0,1]=r2[1,0,1]=r_2[1,0,1]=r2​ (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μ+B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) 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: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추정가능</a:t>
            </a:r>
            <a:endParaRPr kumimoji="0" lang="ko-KR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[0,1,−1]=r1−r2[0,1,-1]=r_1-r_2[0,1,−1]=r1​−r2​ (A−B)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추정가능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[1,0,0][1,0,0][1,0,0] (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μ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단독) 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: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추정불가</a:t>
            </a:r>
            <a:endParaRPr kumimoji="0" lang="ko-KR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5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96A3A5-CD67-0F34-D6DD-B7545074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GLM vs OLS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F54A8B-8CB2-B17A-E3D6-DAB6439FE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  <a:buFont typeface="+mj-lt"/>
              <a:buAutoNum type="arabicPeriod"/>
            </a:pP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일반선형모델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(GLM): 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회귀분석이나 분산분석과 같이 종속변수와 독립변수 간의 선형 관계를 모델링하는 통계적 모형 구조 자체를 의미한다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자료에서는 특히 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Y = Xβ + ε 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형태의 표준적인 선형 모델을 지칭하는 데 사용되었다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 </a:t>
            </a:r>
            <a:endParaRPr lang="ko-KR" altLang="ko-KR" sz="18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  <a:buFont typeface="+mj-lt"/>
              <a:buAutoNum type="arabicPeriod"/>
            </a:pPr>
            <a:r>
              <a:rPr lang="ko-KR" altLang="ko-KR" sz="1800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최소제곱법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(OLS): 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일반선형모델에서 </a:t>
            </a:r>
            <a:r>
              <a:rPr lang="ko-KR" altLang="ko-KR" sz="1800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모수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Cambria Math" panose="02040503050406030204" pitchFamily="18" charset="0"/>
              </a:rPr>
              <a:t>𝛃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를 추정하기 위한 구체적인 방법 또는 알고리즘을 의미한다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오차 제곱합을 최소화하여 최적의 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Cambria Math" panose="02040503050406030204" pitchFamily="18" charset="0"/>
              </a:rPr>
              <a:t>𝛃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값을 찾는 방식이다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 </a:t>
            </a:r>
            <a:endParaRPr lang="ko-KR" altLang="ko-KR" sz="18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ko-KR" altLang="en-US" sz="1800" dirty="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91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B4D930-D97F-5DBD-0844-AAADC67B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제약을 통해 대표 해를 만드는 법과 해석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C39B75-7BAA-9978-A55E-F098F689BCB2}"/>
                  </a:ext>
                </a:extLst>
              </p:cNvPr>
              <p:cNvSpPr txBox="1"/>
              <p:nvPr/>
            </p:nvSpPr>
            <p:spPr>
              <a:xfrm>
                <a:off x="646194" y="1164377"/>
                <a:ext cx="11859842" cy="3985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통계 소프트웨어는 특이성을 제거하려고 임의의 제약을 둬서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유일한 한 세트로 결과를 보고합니다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제약은 해를 유일하게 하지만 임의적이므로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개별 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모수값은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제약에 따라 달라집니다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다만 추정가능한 함수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대비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제약과 무관하게 동일합니다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같은 데이터에 대한 대표적 제약 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3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가지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예시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아래는 연도 효과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(2000, 2001, 2002)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있는 단순 모형에서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서로 다른 제약으로 얻은 대표해들을 요약한 표입니다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제한 조건을 설정하여 해법을 찾을 수 있습니다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1)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전체 평균을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0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으로 설정 </a:t>
                </a:r>
              </a:p>
              <a:p>
                <a:pPr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2)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특정 연도의 값을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0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으로 설정 </a:t>
                </a:r>
              </a:p>
              <a:p>
                <a:pPr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3)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연도 효과의 합계를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0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으로 설정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C39B75-7BAA-9978-A55E-F098F689B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94" y="1164377"/>
                <a:ext cx="11859842" cy="3985130"/>
              </a:xfrm>
              <a:prstGeom prst="rect">
                <a:avLst/>
              </a:prstGeom>
              <a:blipFill>
                <a:blip r:embed="rId2"/>
                <a:stretch>
                  <a:fillRect l="-411" t="-612" r="-411" b="-1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0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B66301-EC31-91BE-40A5-283F1FCA3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텍스트, 번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20340BC-4B86-CF97-8EDF-F0E0BABE1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064" y="1094726"/>
            <a:ext cx="10239375" cy="43243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D6CD067-4CCD-CB9E-EE45-A00D80F197C6}"/>
              </a:ext>
            </a:extLst>
          </p:cNvPr>
          <p:cNvSpPr/>
          <p:nvPr/>
        </p:nvSpPr>
        <p:spPr>
          <a:xfrm>
            <a:off x="1496291" y="1607127"/>
            <a:ext cx="1847273" cy="3811949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A348E9-C9A8-AE12-89F4-CA40DEB25EFF}"/>
              </a:ext>
            </a:extLst>
          </p:cNvPr>
          <p:cNvSpPr txBox="1"/>
          <p:nvPr/>
        </p:nvSpPr>
        <p:spPr>
          <a:xfrm>
            <a:off x="1496291" y="5715360"/>
            <a:ext cx="10130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K’=[1,0,0]</a:t>
            </a:r>
          </a:p>
          <a:p>
            <a:r>
              <a:rPr lang="en-US" altLang="ko-KR" dirty="0"/>
              <a:t>T1=[1,0,0,0,0,0,0]</a:t>
            </a:r>
          </a:p>
          <a:p>
            <a:r>
              <a:rPr lang="en-US" altLang="ko-KR" dirty="0"/>
              <a:t>T2=[0,0,1,0,0,0,0]</a:t>
            </a:r>
          </a:p>
          <a:p>
            <a:r>
              <a:rPr lang="en-US" altLang="ko-KR" dirty="0"/>
              <a:t>T3=[0,0,0,0,0,0,1]</a:t>
            </a:r>
          </a:p>
          <a:p>
            <a:r>
              <a:rPr lang="en-US" altLang="ko-KR" dirty="0"/>
              <a:t>K’=TX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964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43F328-3918-C4D8-A91A-B560AF95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연결성</a:t>
            </a:r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(Connectedness)</a:t>
            </a:r>
            <a:endParaRPr lang="ko-KR" altLang="ko-KR" sz="2000" dirty="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FE87689C-2DE6-75B4-2BDC-6E5B35020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45848"/>
              </p:ext>
            </p:extLst>
          </p:nvPr>
        </p:nvGraphicFramePr>
        <p:xfrm>
          <a:off x="1155579" y="1738788"/>
          <a:ext cx="5351173" cy="1136952"/>
        </p:xfrm>
        <a:graphic>
          <a:graphicData uri="http://schemas.openxmlformats.org/drawingml/2006/table">
            <a:tbl>
              <a:tblPr firstRow="1" bandRow="1" bandCol="1"/>
              <a:tblGrid>
                <a:gridCol w="1783318">
                  <a:extLst>
                    <a:ext uri="{9D8B030D-6E8A-4147-A177-3AD203B41FA5}">
                      <a16:colId xmlns:a16="http://schemas.microsoft.com/office/drawing/2014/main" val="1968848878"/>
                    </a:ext>
                  </a:extLst>
                </a:gridCol>
                <a:gridCol w="1783318">
                  <a:extLst>
                    <a:ext uri="{9D8B030D-6E8A-4147-A177-3AD203B41FA5}">
                      <a16:colId xmlns:a16="http://schemas.microsoft.com/office/drawing/2014/main" val="20369037"/>
                    </a:ext>
                  </a:extLst>
                </a:gridCol>
                <a:gridCol w="1784537">
                  <a:extLst>
                    <a:ext uri="{9D8B030D-6E8A-4147-A177-3AD203B41FA5}">
                      <a16:colId xmlns:a16="http://schemas.microsoft.com/office/drawing/2014/main" val="2411821298"/>
                    </a:ext>
                  </a:extLst>
                </a:gridCol>
              </a:tblGrid>
              <a:tr h="284238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ko-KR" sz="18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연도</a:t>
                      </a:r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(Year)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Male(</a:t>
                      </a:r>
                      <a:r>
                        <a:rPr lang="ko-KR" sz="18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수</a:t>
                      </a:r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Female(</a:t>
                      </a:r>
                      <a:r>
                        <a:rPr lang="ko-KR" sz="18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암</a:t>
                      </a:r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28866"/>
                  </a:ext>
                </a:extLst>
              </a:tr>
              <a:tr h="284238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2000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707206"/>
                  </a:ext>
                </a:extLst>
              </a:tr>
              <a:tr h="284238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2001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248630"/>
                  </a:ext>
                </a:extLst>
              </a:tr>
              <a:tr h="284238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2002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ko-KR" sz="18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ko-KR" sz="18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5022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5F49CA-DD03-5682-2C16-76356B6ED405}"/>
              </a:ext>
            </a:extLst>
          </p:cNvPr>
          <p:cNvSpPr txBox="1"/>
          <p:nvPr/>
        </p:nvSpPr>
        <p:spPr>
          <a:xfrm>
            <a:off x="796635" y="1144578"/>
            <a:ext cx="8291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ko-KR" sz="1800" dirty="0">
                <a:effectLst/>
                <a:ea typeface="한컴 고딕" panose="02000500000000000000" pitchFamily="2" charset="-127"/>
                <a:cs typeface="Times New Roman" panose="02020603050405020304" pitchFamily="18" charset="0"/>
              </a:rPr>
              <a:t>아래 표의 데이터는</a:t>
            </a:r>
            <a:r>
              <a:rPr lang="en-US" altLang="ko-KR" sz="1800" dirty="0">
                <a:effectLst/>
                <a:latin typeface="한컴 고딕" panose="02000500000000000000" pitchFamily="2" charset="-127"/>
                <a:cs typeface="Times New Roman" panose="02020603050405020304" pitchFamily="18" charset="0"/>
              </a:rPr>
              <a:t> Year (</a:t>
            </a:r>
            <a:r>
              <a:rPr lang="ko-KR" altLang="ko-KR" sz="1800" dirty="0">
                <a:effectLst/>
                <a:ea typeface="한컴 고딕" panose="02000500000000000000" pitchFamily="2" charset="-127"/>
                <a:cs typeface="Times New Roman" panose="02020603050405020304" pitchFamily="18" charset="0"/>
              </a:rPr>
              <a:t>연도</a:t>
            </a:r>
            <a:r>
              <a:rPr lang="en-US" altLang="ko-KR" sz="1800" dirty="0">
                <a:effectLst/>
                <a:latin typeface="한컴 고딕" panose="02000500000000000000" pitchFamily="2" charset="-127"/>
                <a:cs typeface="Times New Roman" panose="02020603050405020304" pitchFamily="18" charset="0"/>
              </a:rPr>
              <a:t>)</a:t>
            </a:r>
            <a:r>
              <a:rPr lang="ko-KR" altLang="ko-KR" sz="1800" dirty="0">
                <a:effectLst/>
                <a:ea typeface="한컴 고딕" panose="02000500000000000000" pitchFamily="2" charset="-127"/>
                <a:cs typeface="Times New Roman" panose="02020603050405020304" pitchFamily="18" charset="0"/>
              </a:rPr>
              <a:t>와</a:t>
            </a:r>
            <a:r>
              <a:rPr lang="en-US" altLang="ko-KR" sz="1800" dirty="0">
                <a:effectLst/>
                <a:latin typeface="한컴 고딕" panose="02000500000000000000" pitchFamily="2" charset="-127"/>
                <a:cs typeface="Times New Roman" panose="02020603050405020304" pitchFamily="18" charset="0"/>
              </a:rPr>
              <a:t> Sex (</a:t>
            </a:r>
            <a:r>
              <a:rPr lang="ko-KR" altLang="ko-KR" sz="1800" dirty="0">
                <a:effectLst/>
                <a:ea typeface="한컴 고딕" panose="02000500000000000000" pitchFamily="2" charset="-127"/>
                <a:cs typeface="Times New Roman" panose="02020603050405020304" pitchFamily="18" charset="0"/>
              </a:rPr>
              <a:t>성별</a:t>
            </a:r>
            <a:r>
              <a:rPr lang="en-US" altLang="ko-KR" sz="1800" dirty="0">
                <a:effectLst/>
                <a:latin typeface="한컴 고딕" panose="02000500000000000000" pitchFamily="2" charset="-127"/>
                <a:cs typeface="Times New Roman" panose="02020603050405020304" pitchFamily="18" charset="0"/>
              </a:rPr>
              <a:t>) </a:t>
            </a:r>
            <a:r>
              <a:rPr lang="ko-KR" altLang="ko-KR" sz="1800" dirty="0">
                <a:effectLst/>
                <a:ea typeface="한컴 고딕" panose="02000500000000000000" pitchFamily="2" charset="-127"/>
                <a:cs typeface="Times New Roman" panose="02020603050405020304" pitchFamily="18" charset="0"/>
              </a:rPr>
              <a:t>두 요인에 대한 </a:t>
            </a:r>
            <a:r>
              <a:rPr lang="ko-KR" altLang="ko-KR" sz="1800" dirty="0" err="1">
                <a:effectLst/>
                <a:ea typeface="한컴 고딕" panose="02000500000000000000" pitchFamily="2" charset="-127"/>
                <a:cs typeface="Times New Roman" panose="02020603050405020304" pitchFamily="18" charset="0"/>
              </a:rPr>
              <a:t>관측수</a:t>
            </a:r>
            <a:r>
              <a:rPr lang="ko-KR" altLang="ko-KR" sz="1800" dirty="0">
                <a:effectLst/>
                <a:ea typeface="한컴 고딕" panose="02000500000000000000" pitchFamily="2" charset="-127"/>
                <a:cs typeface="Times New Roman" panose="02020603050405020304" pitchFamily="18" charset="0"/>
              </a:rPr>
              <a:t> 분할표입니다</a:t>
            </a:r>
            <a:endParaRPr lang="ko-KR" alt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F2EB38A-12B2-6E7E-34D1-F521CC72E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3575" y="1952411"/>
            <a:ext cx="36535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Year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(2000)–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Sex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Male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/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Female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Year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(2001)–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Sex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Male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/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Female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Year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(2002)–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Sex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Male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2A0B21-26A1-8F76-16DA-ADD4194CFEC9}"/>
                  </a:ext>
                </a:extLst>
              </p:cNvPr>
              <p:cNvSpPr txBox="1"/>
              <p:nvPr/>
            </p:nvSpPr>
            <p:spPr>
              <a:xfrm>
                <a:off x="923984" y="3100618"/>
                <a:ext cx="1159180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2002</a:t>
                </a:r>
                <a:r>
                  <a:rPr lang="ko-KR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년 암컷은 실제 </a:t>
                </a:r>
                <a:r>
                  <a:rPr lang="ko-KR" altLang="ko-KR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관측값이</a:t>
                </a:r>
                <a:r>
                  <a:rPr lang="ko-KR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없으므로</a:t>
                </a:r>
                <a:r>
                  <a:rPr lang="en-US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암컷</a:t>
                </a:r>
                <a:r>
                  <a:rPr lang="en-US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(2002) </a:t>
                </a:r>
                <a:r>
                  <a:rPr lang="ko-KR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자체가 데이터에 없습니다</a:t>
                </a:r>
                <a:r>
                  <a:rPr lang="en-US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즉 이 수준 조합은 설계 행렬</a:t>
                </a:r>
                <a:r>
                  <a:rPr lang="en-US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X</a:t>
                </a:r>
                <a:r>
                  <a:rPr lang="ko-KR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안에 대응하는 행</a:t>
                </a:r>
                <a:r>
                  <a:rPr lang="en-US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(row)</a:t>
                </a:r>
                <a:r>
                  <a:rPr lang="ko-KR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이 없기 때문에</a:t>
                </a:r>
                <a:r>
                  <a:rPr lang="en-US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해당 셀은 완전히 비 연결 상태</a:t>
                </a:r>
                <a:r>
                  <a:rPr lang="en-US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(disconnected)</a:t>
                </a:r>
                <a:r>
                  <a:rPr lang="ko-KR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입니다</a:t>
                </a:r>
                <a:r>
                  <a:rPr lang="en-US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의 구조를 보면</a:t>
                </a:r>
                <a:r>
                  <a:rPr lang="en-US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이 수준은 다른 요인 수준과 비교할 수 있는 경로가 없습니다</a:t>
                </a:r>
                <a:r>
                  <a:rPr lang="en-US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따라서 추정 불가능한 수준이고</a:t>
                </a:r>
                <a:r>
                  <a:rPr lang="en-US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모형의 파라미터로 포함되면</a:t>
                </a:r>
                <a:r>
                  <a:rPr lang="en-US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, X</a:t>
                </a:r>
                <a:r>
                  <a:rPr lang="ko-KR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의 열이 선형종속이 되어 랭크가 부족</a:t>
                </a:r>
                <a:r>
                  <a:rPr lang="en-US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(rank-deficient)</a:t>
                </a:r>
                <a:r>
                  <a:rPr lang="ko-KR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하게 됩니다</a:t>
                </a:r>
                <a:r>
                  <a:rPr lang="en-US" altLang="ko-KR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. </a:t>
                </a:r>
                <a:endParaRPr lang="ko-KR" altLang="en-US" dirty="0">
                  <a:latin typeface="한컴 고딕" panose="02000500000000000000" pitchFamily="2" charset="-127"/>
                  <a:ea typeface="한컴 고딕" panose="02000500000000000000" pitchFamily="2" charset="-127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2A0B21-26A1-8F76-16DA-ADD4194CF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84" y="3100618"/>
                <a:ext cx="11591806" cy="1200329"/>
              </a:xfrm>
              <a:prstGeom prst="rect">
                <a:avLst/>
              </a:prstGeom>
              <a:blipFill>
                <a:blip r:embed="rId2"/>
                <a:stretch>
                  <a:fillRect l="-473" t="-3046" r="-368" b="-71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43EE8C92-C409-8BEB-E387-220B5B52E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771758"/>
              </p:ext>
            </p:extLst>
          </p:nvPr>
        </p:nvGraphicFramePr>
        <p:xfrm>
          <a:off x="1079444" y="4678723"/>
          <a:ext cx="8507901" cy="1382168"/>
        </p:xfrm>
        <a:graphic>
          <a:graphicData uri="http://schemas.openxmlformats.org/drawingml/2006/table">
            <a:tbl>
              <a:tblPr firstRow="1" firstCol="1" bandRow="1"/>
              <a:tblGrid>
                <a:gridCol w="3735797">
                  <a:extLst>
                    <a:ext uri="{9D8B030D-6E8A-4147-A177-3AD203B41FA5}">
                      <a16:colId xmlns:a16="http://schemas.microsoft.com/office/drawing/2014/main" val="1511491467"/>
                    </a:ext>
                  </a:extLst>
                </a:gridCol>
                <a:gridCol w="1418439">
                  <a:extLst>
                    <a:ext uri="{9D8B030D-6E8A-4147-A177-3AD203B41FA5}">
                      <a16:colId xmlns:a16="http://schemas.microsoft.com/office/drawing/2014/main" val="3908956607"/>
                    </a:ext>
                  </a:extLst>
                </a:gridCol>
                <a:gridCol w="3353665">
                  <a:extLst>
                    <a:ext uri="{9D8B030D-6E8A-4147-A177-3AD203B41FA5}">
                      <a16:colId xmlns:a16="http://schemas.microsoft.com/office/drawing/2014/main" val="1374763487"/>
                    </a:ext>
                  </a:extLst>
                </a:gridCol>
              </a:tblGrid>
              <a:tr h="284582">
                <a:tc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ko-KR" sz="1600" b="1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구분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ko-KR" sz="1600" b="1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연결성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ko-KR" sz="1600" b="1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설명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88280"/>
                  </a:ext>
                </a:extLst>
              </a:tr>
              <a:tr h="200882">
                <a:tc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Male (2000) ↔ Female (2000)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ko-KR" sz="1600"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있음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ko-KR" sz="1600"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같은 연도 내 직접 비교 가능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68689"/>
                  </a:ext>
                </a:extLst>
              </a:tr>
              <a:tr h="284582">
                <a:tc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Male (2000) ↔ Male (2002)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ko-KR" sz="1600"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있음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ko-KR" sz="1600"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같은 성별로 연도 간 연결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6745"/>
                  </a:ext>
                </a:extLst>
              </a:tr>
              <a:tr h="284582">
                <a:tc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Female (2000) ↔ Male (2002)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ko-KR" sz="1600"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있음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ko-KR" sz="1600"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간접 연결</a:t>
                      </a:r>
                      <a:r>
                        <a:rPr lang="en-US" sz="1600"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ko-KR" sz="1600"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경로 존재</a:t>
                      </a:r>
                      <a:r>
                        <a:rPr lang="en-US" sz="1600"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906087"/>
                  </a:ext>
                </a:extLst>
              </a:tr>
              <a:tr h="284582">
                <a:tc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Female (2002)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ko-KR" sz="1600"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없음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ko-KR" sz="1600" dirty="0"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관측 없음</a:t>
                      </a:r>
                      <a:r>
                        <a:rPr lang="en-US" sz="1600" dirty="0"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ko-KR" sz="1600" dirty="0"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완전 단절</a:t>
                      </a:r>
                      <a:r>
                        <a:rPr lang="en-US" sz="1600" dirty="0"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(disconnected)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21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3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690150-3CB9-2A8B-5FCA-45A0D6EC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혼합</a:t>
            </a:r>
            <a:r>
              <a:rPr lang="en-US" altLang="ko-KR" dirty="0"/>
              <a:t>(Confounded)</a:t>
            </a:r>
            <a:endParaRPr lang="ko-KR" alt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B27D8CC-0B09-E18E-7C94-D90FE2040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953408"/>
              </p:ext>
            </p:extLst>
          </p:nvPr>
        </p:nvGraphicFramePr>
        <p:xfrm>
          <a:off x="1105215" y="1341626"/>
          <a:ext cx="6958128" cy="1622039"/>
        </p:xfrm>
        <a:graphic>
          <a:graphicData uri="http://schemas.openxmlformats.org/drawingml/2006/table">
            <a:tbl>
              <a:tblPr firstRow="1" bandRow="1" bandCol="1"/>
              <a:tblGrid>
                <a:gridCol w="1739532">
                  <a:extLst>
                    <a:ext uri="{9D8B030D-6E8A-4147-A177-3AD203B41FA5}">
                      <a16:colId xmlns:a16="http://schemas.microsoft.com/office/drawing/2014/main" val="1522235868"/>
                    </a:ext>
                  </a:extLst>
                </a:gridCol>
                <a:gridCol w="1739532">
                  <a:extLst>
                    <a:ext uri="{9D8B030D-6E8A-4147-A177-3AD203B41FA5}">
                      <a16:colId xmlns:a16="http://schemas.microsoft.com/office/drawing/2014/main" val="2280098758"/>
                    </a:ext>
                  </a:extLst>
                </a:gridCol>
                <a:gridCol w="1739532">
                  <a:extLst>
                    <a:ext uri="{9D8B030D-6E8A-4147-A177-3AD203B41FA5}">
                      <a16:colId xmlns:a16="http://schemas.microsoft.com/office/drawing/2014/main" val="4091402900"/>
                    </a:ext>
                  </a:extLst>
                </a:gridCol>
                <a:gridCol w="1739532">
                  <a:extLst>
                    <a:ext uri="{9D8B030D-6E8A-4147-A177-3AD203B41FA5}">
                      <a16:colId xmlns:a16="http://schemas.microsoft.com/office/drawing/2014/main" val="1794248038"/>
                    </a:ext>
                  </a:extLst>
                </a:gridCol>
              </a:tblGrid>
              <a:tr h="648815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ko-KR" sz="18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연도</a:t>
                      </a:r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(Year)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Male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Steer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Female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848351"/>
                  </a:ext>
                </a:extLst>
              </a:tr>
              <a:tr h="324408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2000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ko-KR" sz="18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755647"/>
                  </a:ext>
                </a:extLst>
              </a:tr>
              <a:tr h="324408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2001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931588"/>
                  </a:ext>
                </a:extLst>
              </a:tr>
              <a:tr h="324408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2002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ko-KR" sz="18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ko-KR" sz="18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129BFE7-E6FD-8533-7539-22249CE7432C}"/>
              </a:ext>
            </a:extLst>
          </p:cNvPr>
          <p:cNvSpPr txBox="1"/>
          <p:nvPr/>
        </p:nvSpPr>
        <p:spPr>
          <a:xfrm>
            <a:off x="892288" y="3628682"/>
            <a:ext cx="11228928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혼합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(confounded)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이라는 말은 </a:t>
            </a:r>
            <a:r>
              <a:rPr lang="ko-KR" altLang="ko-KR" sz="1600" b="1" u="sng" dirty="0">
                <a:solidFill>
                  <a:srgbClr val="C00000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두 요인의 효과를 분리할 수 없다는 것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을 뜻합니다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아래의 예시에서는 다음과 같습니다</a:t>
            </a:r>
          </a:p>
          <a:p>
            <a:pPr marL="171450" indent="-17145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Steer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가 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2002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년에만 존재하므로 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→ Steer 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효과인지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, 2002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년의 효과인지 서로 구분할 수 없습니다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.</a:t>
            </a:r>
            <a:endParaRPr lang="ko-KR" altLang="ko-KR" sz="1600" dirty="0">
              <a:effectLst/>
              <a:latin typeface="한컴 고딕" panose="02000500000000000000" pitchFamily="2" charset="-127"/>
              <a:ea typeface="한컴 고딕" panose="02000500000000000000" pitchFamily="2" charset="-127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예를 들어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, 2002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년의 평균값이 다른 연도보다 높게 나왔다고 해도 그 이유가 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Steer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가 다른 성별보다 특별히 높아서인지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, 2002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년이 전반적으로 높았던 해라서 인지 알 수 없습니다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.</a:t>
            </a:r>
            <a:endParaRPr lang="ko-KR" altLang="ko-KR" sz="1600" dirty="0">
              <a:effectLst/>
              <a:latin typeface="한컴 고딕" panose="02000500000000000000" pitchFamily="2" charset="-127"/>
              <a:ea typeface="한컴 고딕" panose="02000500000000000000" pitchFamily="2" charset="-127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두 요인이 항상 함께 움직이기 때문에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(100% 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동반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), 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통계적으로는 완벽히 겹친 정보가 되어 한쪽을 추정하면 다른 쪽도 자동으로 정해지는 형태가 됩니다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이때 설계행렬 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X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의 열이 서로 선형종속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(linearly dependent)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하게 되어 랭크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(rank)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가 부족해지고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각 효과를 개별적으로 추정할 수 없게 됩니다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Times New Roman" panose="02020603050405020304" pitchFamily="18" charset="0"/>
              </a:rPr>
              <a:t>.</a:t>
            </a:r>
            <a:endParaRPr lang="ko-KR" altLang="ko-KR" sz="1600" dirty="0">
              <a:effectLst/>
              <a:latin typeface="한컴 고딕" panose="02000500000000000000" pitchFamily="2" charset="-127"/>
              <a:ea typeface="한컴 고딕" panose="020005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4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528603-8C3F-7EA3-D920-345A4844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b="1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송아지 성장률 예제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08ABADF8-76FA-4D99-6211-7E64458D2C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603787"/>
              </p:ext>
            </p:extLst>
          </p:nvPr>
        </p:nvGraphicFramePr>
        <p:xfrm>
          <a:off x="2481838" y="1446730"/>
          <a:ext cx="7521143" cy="5277339"/>
        </p:xfrm>
        <a:graphic>
          <a:graphicData uri="http://schemas.openxmlformats.org/drawingml/2006/table">
            <a:tbl>
              <a:tblPr firstRow="1" bandRow="1" bandCol="1"/>
              <a:tblGrid>
                <a:gridCol w="1124632">
                  <a:extLst>
                    <a:ext uri="{9D8B030D-6E8A-4147-A177-3AD203B41FA5}">
                      <a16:colId xmlns:a16="http://schemas.microsoft.com/office/drawing/2014/main" val="948432188"/>
                    </a:ext>
                  </a:extLst>
                </a:gridCol>
                <a:gridCol w="1756408">
                  <a:extLst>
                    <a:ext uri="{9D8B030D-6E8A-4147-A177-3AD203B41FA5}">
                      <a16:colId xmlns:a16="http://schemas.microsoft.com/office/drawing/2014/main" val="3714518876"/>
                    </a:ext>
                  </a:extLst>
                </a:gridCol>
                <a:gridCol w="2257228">
                  <a:extLst>
                    <a:ext uri="{9D8B030D-6E8A-4147-A177-3AD203B41FA5}">
                      <a16:colId xmlns:a16="http://schemas.microsoft.com/office/drawing/2014/main" val="2418586878"/>
                    </a:ext>
                  </a:extLst>
                </a:gridCol>
                <a:gridCol w="2382875">
                  <a:extLst>
                    <a:ext uri="{9D8B030D-6E8A-4147-A177-3AD203B41FA5}">
                      <a16:colId xmlns:a16="http://schemas.microsoft.com/office/drawing/2014/main" val="636552852"/>
                    </a:ext>
                  </a:extLst>
                </a:gridCol>
              </a:tblGrid>
              <a:tr h="586371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Calf ID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Age of Dam (</a:t>
                      </a:r>
                      <a:r>
                        <a:rPr lang="ko-KR" sz="16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년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Breed (</a:t>
                      </a:r>
                      <a:r>
                        <a:rPr lang="ko-KR" sz="16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a:t>품종</a:t>
                      </a: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Growth Rate (kg/day)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033659"/>
                  </a:ext>
                </a:extLst>
              </a:tr>
              <a:tr h="390914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AN (Angus)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2.10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582698"/>
                  </a:ext>
                </a:extLst>
              </a:tr>
              <a:tr h="390914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AN (Angus)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2.15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470043"/>
                  </a:ext>
                </a:extLst>
              </a:tr>
              <a:tr h="390914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AN (Angus)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2.20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997563"/>
                  </a:ext>
                </a:extLst>
              </a:tr>
              <a:tr h="390914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5+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HE (Hereford)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2.35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243658"/>
                  </a:ext>
                </a:extLst>
              </a:tr>
              <a:tr h="390914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5+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HE (Hereford)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2.33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667441"/>
                  </a:ext>
                </a:extLst>
              </a:tr>
              <a:tr h="390914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HE (Hereford)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2.22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664751"/>
                  </a:ext>
                </a:extLst>
              </a:tr>
              <a:tr h="390914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HE (Hereford)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2.25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026195"/>
                  </a:ext>
                </a:extLst>
              </a:tr>
              <a:tr h="390914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HE (Hereford)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2.27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122030"/>
                  </a:ext>
                </a:extLst>
              </a:tr>
              <a:tr h="390914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SM (Simmental)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2.50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721891"/>
                  </a:ext>
                </a:extLst>
              </a:tr>
              <a:tr h="390914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5+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SM (Simmental)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2.60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74405"/>
                  </a:ext>
                </a:extLst>
              </a:tr>
              <a:tr h="390914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11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SM (Simmental)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2.40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11566"/>
                  </a:ext>
                </a:extLst>
              </a:tr>
              <a:tr h="390914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SM (Simmental)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한컴 고딕" panose="02000500000000000000" pitchFamily="2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2.45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962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8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5E07F4-AC6E-47C9-D0FF-44225256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모형식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D10432-045E-BDE7-9524-2E20E294ACB1}"/>
                  </a:ext>
                </a:extLst>
              </p:cNvPr>
              <p:cNvSpPr txBox="1"/>
              <p:nvPr/>
            </p:nvSpPr>
            <p:spPr>
              <a:xfrm>
                <a:off x="2034309" y="1439585"/>
                <a:ext cx="9197110" cy="2204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altLang="ko-KR" b="1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𝐢𝐣𝐤</m:t>
                          </m:r>
                        </m:sub>
                      </m:sSub>
                      <m: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altLang="ko-KR" b="1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altLang="ko-KR" b="1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𝟏𝐢</m:t>
                          </m:r>
                        </m:sub>
                      </m:sSub>
                      <m: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altLang="ko-KR" b="1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𝟐𝐣</m:t>
                          </m:r>
                        </m:sub>
                      </m:sSub>
                      <m: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altLang="ko-KR" b="1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𝐢𝐣𝐤</m:t>
                          </m:r>
                        </m:sub>
                      </m:sSub>
                      <m: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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  <m:sub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𝐢𝐣𝐤</m:t>
                        </m:r>
                      </m:sub>
                    </m:sSub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𝐢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번째 어미나이 그룹 및 </a:t>
                </a:r>
                <a14:m>
                  <m:oMath xmlns:m="http://schemas.openxmlformats.org/officeDocument/2006/math"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𝐣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번째 품종을 가진 </a:t>
                </a:r>
                <a14:m>
                  <m:oMath xmlns:m="http://schemas.openxmlformats.org/officeDocument/2006/math"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𝐤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번째 송아지의 성장률 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관측값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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: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전체 평균 효과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모든 그룹에 공통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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𝟏𝐢</m:t>
                        </m:r>
                      </m:sub>
                    </m:sSub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𝐢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번째 어미나이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(Age)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효과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𝐢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년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5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년 이상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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𝟐𝐣</m:t>
                        </m:r>
                      </m:sub>
                    </m:sSub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𝐣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번째 품종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(Breed)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효과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𝐣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: Angus, Hereford, Simmental) 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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𝐢𝐣𝐤</m:t>
                        </m:r>
                      </m:sub>
                    </m:sSub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: 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오차항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설명되지 않은 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잔차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D10432-045E-BDE7-9524-2E20E294A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309" y="1439585"/>
                <a:ext cx="9197110" cy="2204193"/>
              </a:xfrm>
              <a:prstGeom prst="rect">
                <a:avLst/>
              </a:prstGeom>
              <a:blipFill>
                <a:blip r:embed="rId2"/>
                <a:stretch>
                  <a:fillRect l="-464" b="-33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8EFA0A-E1BE-D880-6F1C-AD60D1D34704}"/>
                  </a:ext>
                </a:extLst>
              </p:cNvPr>
              <p:cNvSpPr txBox="1"/>
              <p:nvPr/>
            </p:nvSpPr>
            <p:spPr>
              <a:xfrm>
                <a:off x="2034309" y="4995593"/>
                <a:ext cx="8984673" cy="1702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위 모형에서 어미나이와 품종 간 상호작용은 없으며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기타 사양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사육 환경 등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은 모든 개체에 동일하다고 가정했습니다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또한 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오차항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𝒊𝒋𝒌</m:t>
                        </m:r>
                      </m:sub>
                    </m:sSub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평균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0,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분산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로 독립 동일 분포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i.i.d.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한다고 전제합니다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가정 하에서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"/>
                </a:pPr>
                <a14:m>
                  <m:oMath xmlns:m="http://schemas.openxmlformats.org/officeDocument/2006/math"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𝑬</m:t>
                    </m:r>
                    <m:d>
                      <m:d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𝑿𝒃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관측값의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기대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=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설계행렬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×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모수벡터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"/>
                </a:pPr>
                <a14:m>
                  <m:oMath xmlns:m="http://schemas.openxmlformats.org/officeDocument/2006/math"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𝑽</m:t>
                    </m:r>
                    <m:d>
                      <m:d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𝑰</m:t>
                    </m:r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오차 분산이 동일하여 공분산은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0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인 단위행렬 형태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8EFA0A-E1BE-D880-6F1C-AD60D1D34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309" y="4995593"/>
                <a:ext cx="8984673" cy="1702197"/>
              </a:xfrm>
              <a:prstGeom prst="rect">
                <a:avLst/>
              </a:prstGeom>
              <a:blipFill>
                <a:blip r:embed="rId3"/>
                <a:stretch>
                  <a:fillRect l="-611" t="-1786" r="-543"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6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09554F-1A52-5D13-3FEF-2459EAFC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설계 행렬 </a:t>
            </a:r>
            <a:r>
              <a:rPr lang="en-US" altLang="ko-KR" dirty="0"/>
              <a:t>X : 12×8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EDF470-D9E5-0200-33E6-5815F0841BC7}"/>
                  </a:ext>
                </a:extLst>
              </p:cNvPr>
              <p:cNvSpPr txBox="1"/>
              <p:nvPr/>
            </p:nvSpPr>
            <p:spPr>
              <a:xfrm>
                <a:off x="3262745" y="2248360"/>
                <a:ext cx="6765636" cy="3062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𝑋𝑏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plcHide m:val="on"/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m>
                                                          <m:mPr>
                                                            <m:plcHide m:val="on"/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1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ko-KR" alt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ko-KR" altLang="en-US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r>
                                                                <a:rPr lang="ko-KR" altLang="en-US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m>
                                                                <m:mPr>
                                                                  <m:plcHide m:val="on"/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1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ko-KR" altLang="en-US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ko-KR" altLang="en-US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1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ko-KR" altLang="en-US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1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plcHide m:val="on"/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m>
                                                          <m:mPr>
                                                            <m:plcHide m:val="on"/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1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ko-KR" alt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ko-KR" altLang="en-US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r>
                                                                <a:rPr lang="ko-KR" altLang="en-US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m>
                                                                <m:mPr>
                                                                  <m:plcHide m:val="on"/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1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ko-KR" altLang="en-US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ko-KR" altLang="en-US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1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ko-KR" altLang="en-US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1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plcHide m:val="on"/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m>
                                                          <m:mPr>
                                                            <m:plcHide m:val="on"/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1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ko-KR" alt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ko-KR" altLang="en-US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r>
                                                                <a:rPr lang="ko-KR" altLang="en-US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m>
                                                                <m:mPr>
                                                                  <m:plcHide m:val="on"/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1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ko-KR" altLang="en-US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ko-KR" altLang="en-US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ko-KR" altLang="en-US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plcHide m:val="on"/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m>
                                                          <m:mPr>
                                                            <m:plcHide m:val="on"/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1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ko-KR" alt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ko-KR" altLang="en-US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r>
                                                                <a:rPr lang="ko-KR" altLang="en-US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m>
                                                                <m:mPr>
                                                                  <m:plcHide m:val="on"/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1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ko-KR" altLang="en-US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ko-KR" altLang="en-US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ko-KR" altLang="en-US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plcHide m:val="on"/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m>
                                                          <m:mPr>
                                                            <m:plcHide m:val="on"/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1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ko-KR" alt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ko-KR" altLang="en-US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r>
                                                                <a:rPr lang="ko-KR" altLang="en-US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m>
                                                                <m:mPr>
                                                                  <m:plcHide m:val="on"/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1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ko-KR" altLang="en-US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ko-KR" altLang="en-US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ko-KR" altLang="en-US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plcHide m:val="on"/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m>
                                                          <m:mPr>
                                                            <m:plcHide m:val="on"/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1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ko-KR" alt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ko-KR" altLang="en-US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r>
                                                                <a:rPr lang="ko-KR" altLang="en-US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m>
                                                                <m:mPr>
                                                                  <m:plcHide m:val="on"/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1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ko-KR" altLang="en-US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ko-KR" altLang="en-US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ko-KR" altLang="en-US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  <m:mr>
                                                                  <m:e>
                                                                    <m:m>
                                                                      <m:mPr>
                                                                        <m:plcHide m:val="on"/>
                                                                        <m:mcs>
                                                                          <m:mc>
                                                                            <m:mcPr>
                                                                              <m:count m:val="1"/>
                                                                              <m:mcJc m:val="center"/>
                                                                            </m:mcPr>
                                                                          </m:mc>
                                                                        </m:mcs>
                                                                        <m:ctrlPr>
                                                                          <a:rPr lang="ko-KR" altLang="en-US" i="1">
                                                                            <a:latin typeface="Cambria Math" panose="02040503050406030204" pitchFamily="18" charset="0"/>
                                                                          </a:rPr>
                                                                        </m:ctrlPr>
                                                                      </m:mPr>
                                                                      <m:mr>
                                                                        <m:e>
                                                                          <m:r>
                                                                            <a:rPr lang="ko-KR" altLang="en-US" i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  <m:t>0</m:t>
                                                                          </m:r>
                                                                        </m:e>
                                                                      </m:mr>
                                                                      <m:mr>
                                                                        <m:e>
                                                                          <m:r>
                                                                            <a:rPr lang="ko-KR" altLang="en-US" i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  <m:t>0</m:t>
                                                                          </m:r>
                                                                        </m:e>
                                                                      </m:mr>
                                                                    </m:m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plcHide m:val="on"/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m>
                                                          <m:mPr>
                                                            <m:plcHide m:val="on"/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1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ko-KR" alt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ko-KR" altLang="en-US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r>
                                                                <a:rPr lang="ko-KR" altLang="en-US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m>
                                                                <m:mPr>
                                                                  <m:plcHide m:val="on"/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1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ko-KR" altLang="en-US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ko-KR" altLang="en-US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1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ko-KR" altLang="en-US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1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  <m:mr>
                                                                  <m:e>
                                                                    <m:m>
                                                                      <m:mPr>
                                                                        <m:plcHide m:val="on"/>
                                                                        <m:mcs>
                                                                          <m:mc>
                                                                            <m:mcPr>
                                                                              <m:count m:val="1"/>
                                                                              <m:mcJc m:val="center"/>
                                                                            </m:mcPr>
                                                                          </m:mc>
                                                                        </m:mcs>
                                                                        <m:ctrlPr>
                                                                          <a:rPr lang="ko-KR" altLang="en-US" i="1">
                                                                            <a:latin typeface="Cambria Math" panose="02040503050406030204" pitchFamily="18" charset="0"/>
                                                                          </a:rPr>
                                                                        </m:ctrlPr>
                                                                      </m:mPr>
                                                                      <m:mr>
                                                                        <m:e>
                                                                          <m:r>
                                                                            <a:rPr lang="ko-KR" altLang="en-US" i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  <m:t>0</m:t>
                                                                          </m:r>
                                                                        </m:e>
                                                                      </m:mr>
                                                                      <m:mr>
                                                                        <m:e>
                                                                          <m:r>
                                                                            <a:rPr lang="ko-KR" altLang="en-US" i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  <m:t>0</m:t>
                                                                          </m:r>
                                                                        </m:e>
                                                                      </m:mr>
                                                                      <m:mr>
                                                                        <m:e>
                                                                          <m:m>
                                                                            <m:mPr>
                                                                              <m:plcHide m:val="on"/>
                                                                              <m:mcs>
                                                                                <m:mc>
                                                                                  <m:mcPr>
                                                                                    <m:count m:val="1"/>
                                                                                    <m:mcJc m:val="center"/>
                                                                                  </m:mcPr>
                                                                                </m:mc>
                                                                              </m:mcs>
                                                                              <m:ctrlPr>
                                                                                <a:rPr lang="ko-KR" altLang="en-US" i="1">
                                                                                  <a:latin typeface="Cambria Math" panose="02040503050406030204" pitchFamily="18" charset="0"/>
                                                                                </a:rPr>
                                                                              </m:ctrlPr>
                                                                            </m:mPr>
                                                                            <m:mr>
                                                                              <m:e>
                                                                                <m:r>
                                                                                  <a:rPr lang="ko-KR" altLang="en-US" i="0">
                                                                                    <a:latin typeface="Cambria Math" panose="02040503050406030204" pitchFamily="18" charset="0"/>
                                                                                  </a:rPr>
                                                                                  <m:t>0</m:t>
                                                                                </m:r>
                                                                              </m:e>
                                                                            </m:mr>
                                                                            <m:mr>
                                                                              <m:e>
                                                                                <m:r>
                                                                                  <a:rPr lang="ko-KR" altLang="en-US" i="0">
                                                                                    <a:latin typeface="Cambria Math" panose="02040503050406030204" pitchFamily="18" charset="0"/>
                                                                                  </a:rPr>
                                                                                  <m:t>0</m:t>
                                                                                </m:r>
                                                                              </m:e>
                                                                            </m:mr>
                                                                          </m:m>
                                                                        </m:e>
                                                                      </m:mr>
                                                                    </m:m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plcHide m:val="on"/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m>
                                                          <m:mPr>
                                                            <m:plcHide m:val="on"/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1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ko-KR" alt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ko-KR" altLang="en-US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r>
                                                                <a:rPr lang="ko-KR" altLang="en-US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m>
                                                                <m:mPr>
                                                                  <m:plcHide m:val="on"/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1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ko-KR" altLang="en-US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ko-KR" altLang="en-US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ko-KR" altLang="en-US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  <m:mr>
                                                                  <m:e>
                                                                    <m:m>
                                                                      <m:mPr>
                                                                        <m:plcHide m:val="on"/>
                                                                        <m:mcs>
                                                                          <m:mc>
                                                                            <m:mcPr>
                                                                              <m:count m:val="1"/>
                                                                              <m:mcJc m:val="center"/>
                                                                            </m:mcPr>
                                                                          </m:mc>
                                                                        </m:mcs>
                                                                        <m:ctrlPr>
                                                                          <a:rPr lang="ko-KR" altLang="en-US" i="1">
                                                                            <a:latin typeface="Cambria Math" panose="02040503050406030204" pitchFamily="18" charset="0"/>
                                                                          </a:rPr>
                                                                        </m:ctrlPr>
                                                                      </m:mPr>
                                                                      <m:mr>
                                                                        <m:e>
                                                                          <m:r>
                                                                            <a:rPr lang="ko-KR" altLang="en-US" i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  <m:t>1</m:t>
                                                                          </m:r>
                                                                        </m:e>
                                                                      </m:mr>
                                                                      <m:mr>
                                                                        <m:e>
                                                                          <m:r>
                                                                            <a:rPr lang="ko-KR" altLang="en-US" i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  <m:t>1</m:t>
                                                                          </m:r>
                                                                        </m:e>
                                                                      </m:mr>
                                                                      <m:mr>
                                                                        <m:e>
                                                                          <m:m>
                                                                            <m:mPr>
                                                                              <m:plcHide m:val="on"/>
                                                                              <m:mcs>
                                                                                <m:mc>
                                                                                  <m:mcPr>
                                                                                    <m:count m:val="1"/>
                                                                                    <m:mcJc m:val="center"/>
                                                                                  </m:mcPr>
                                                                                </m:mc>
                                                                              </m:mcs>
                                                                              <m:ctrlPr>
                                                                                <a:rPr lang="ko-KR" altLang="en-US" i="1">
                                                                                  <a:latin typeface="Cambria Math" panose="02040503050406030204" pitchFamily="18" charset="0"/>
                                                                                </a:rPr>
                                                                              </m:ctrlPr>
                                                                            </m:mPr>
                                                                            <m:mr>
                                                                              <m:e>
                                                                                <m:r>
                                                                                  <a:rPr lang="ko-KR" altLang="en-US" i="0">
                                                                                    <a:latin typeface="Cambria Math" panose="02040503050406030204" pitchFamily="18" charset="0"/>
                                                                                  </a:rPr>
                                                                                  <m:t>1</m:t>
                                                                                </m:r>
                                                                              </m:e>
                                                                            </m:mr>
                                                                            <m:mr>
                                                                              <m:e>
                                                                                <m:r>
                                                                                  <a:rPr lang="ko-KR" altLang="en-US" i="0">
                                                                                    <a:latin typeface="Cambria Math" panose="02040503050406030204" pitchFamily="18" charset="0"/>
                                                                                  </a:rPr>
                                                                                  <m:t>1</m:t>
                                                                                </m:r>
                                                                              </m:e>
                                                                            </m:mr>
                                                                          </m:m>
                                                                        </m:e>
                                                                      </m:mr>
                                                                    </m:m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ko-KR" altLang="en-US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ko-KR" altLang="en-US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ko-KR" altLang="en-US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ko-KR" altLang="en-US" i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ko-KR" altLang="en-US" i="0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ko-KR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14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ko-KR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𝛽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ko-KR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mr>
                                              <m:m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𝛽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ko-KR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23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EDF470-D9E5-0200-33E6-5815F0841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745" y="2248360"/>
                <a:ext cx="6765636" cy="30629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67AD3D-BE2F-0E78-97D5-AE78AED9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F94DB7-AA62-82DE-4805-9D21C5EB375A}"/>
                  </a:ext>
                </a:extLst>
              </p:cNvPr>
              <p:cNvSpPr txBox="1"/>
              <p:nvPr/>
            </p:nvSpPr>
            <p:spPr>
              <a:xfrm>
                <a:off x="3223140" y="1110590"/>
                <a:ext cx="6376122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일반화 선형 모형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(GLS)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정규 방정식은 다음과 같습니다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그러나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 = 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𝐼</m:t>
                    </m:r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그러면 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 = </m:t>
                      </m:r>
                      <m:sSubSup>
                        <m:sSubSup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’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그리고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GLS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방정식은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OLS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방정식으로 환원된다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즉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’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’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F94DB7-AA62-82DE-4805-9D21C5EB3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140" y="1110590"/>
                <a:ext cx="6376122" cy="2677656"/>
              </a:xfrm>
              <a:prstGeom prst="rect">
                <a:avLst/>
              </a:prstGeom>
              <a:blipFill>
                <a:blip r:embed="rId2"/>
                <a:stretch>
                  <a:fillRect l="-860" t="-11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 descr="텍스트, 폰트, 스크린샷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9EFC673-E7A9-9727-74F6-610EB277D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76" y="4100394"/>
            <a:ext cx="4717450" cy="28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E3C172-2344-224B-BD35-2525766B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해 구하기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EB528F-7E83-833C-7228-6348542B439F}"/>
                  </a:ext>
                </a:extLst>
              </p:cNvPr>
              <p:cNvSpPr txBox="1"/>
              <p:nvPr/>
            </p:nvSpPr>
            <p:spPr>
              <a:xfrm>
                <a:off x="710848" y="1108563"/>
                <a:ext cx="1189678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X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’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X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랭크가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6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인 양의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반정칙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행렬입니다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의존성은 다음과 같습니다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2, 3, 4, 5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와 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6, 7, 8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합이 모두 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1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을 주며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따라서 해에 대한 두 가지 제약 조건이 필요합니다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을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0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으로 설정하면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X’X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일반화 역행렬은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(X’X)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Cambria Math" panose="02040503050406030204" pitchFamily="18" charset="0"/>
                  </a:rPr>
                  <a:t>⁻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와 같으며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이를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G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라고 부릅니다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EB528F-7E83-833C-7228-6348542B4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8" y="1108563"/>
                <a:ext cx="11896787" cy="584775"/>
              </a:xfrm>
              <a:prstGeom prst="rect">
                <a:avLst/>
              </a:prstGeom>
              <a:blipFill>
                <a:blip r:embed="rId2"/>
                <a:stretch>
                  <a:fillRect l="-308" t="-2083" r="-256" b="-145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EFD287-5470-7CB7-36C2-531F4FA4851F}"/>
                  </a:ext>
                </a:extLst>
              </p:cNvPr>
              <p:cNvSpPr txBox="1"/>
              <p:nvPr/>
            </p:nvSpPr>
            <p:spPr>
              <a:xfrm>
                <a:off x="1895762" y="2176988"/>
                <a:ext cx="8836891" cy="2025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</m:mr>
                            <m:mr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0.000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0.000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0.000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0.000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plcHide m:val="on"/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0.000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0.000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0.000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0.000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0.000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0.000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plcHide m:val="on"/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0.000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0.000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0.714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0.225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0.322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−0.313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plcHide m:val="on"/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−0.414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−0.137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     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</m:mr>
                            <m:mr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0.225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0.793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0.194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−0.339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plcHide m:val="on"/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−0.167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−0.247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0.322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0.194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0.670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−0.172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plcHide m:val="on"/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−0.396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−0.216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</m:mr>
                            <m:mr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−0.313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−0.339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−0.172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0.551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plcHide m:val="on"/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0.194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0.128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−0.414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−0.167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−0.396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0.194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plcHide m:val="on"/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0.524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0.141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−0.137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−0.247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−0.216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0.128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plcHide m:val="on"/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0.141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ko-KR" altLang="en-US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0.366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EFD287-5470-7CB7-36C2-531F4FA48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762" y="2176988"/>
                <a:ext cx="8836891" cy="20255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B32E91-8F7A-2AE4-DB7E-8B2C6682097D}"/>
                  </a:ext>
                </a:extLst>
              </p:cNvPr>
              <p:cNvSpPr txBox="1"/>
              <p:nvPr/>
            </p:nvSpPr>
            <p:spPr>
              <a:xfrm>
                <a:off x="2931389" y="5471147"/>
                <a:ext cx="6765636" cy="416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이에 대응하는 해 벡터는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𝐺𝑋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B32E91-8F7A-2AE4-DB7E-8B2C66820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389" y="5471147"/>
                <a:ext cx="6765636" cy="416589"/>
              </a:xfrm>
              <a:prstGeom prst="rect">
                <a:avLst/>
              </a:prstGeom>
              <a:blipFill>
                <a:blip r:embed="rId4"/>
                <a:stretch>
                  <a:fillRect t="-13043" b="-26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87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E2A298-3BC1-A9D5-596B-0AFD64F8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BBEDA5-E41D-C072-DFEC-E5F8D3D75226}"/>
                  </a:ext>
                </a:extLst>
              </p:cNvPr>
              <p:cNvSpPr txBox="1"/>
              <p:nvPr/>
            </p:nvSpPr>
            <p:spPr>
              <a:xfrm>
                <a:off x="3337069" y="1487948"/>
                <a:ext cx="6765636" cy="2676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ko-KR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o-KR" alt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ko-KR" altLang="en-US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ko-KR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o-KR" alt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ko-KR" altLang="en-US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ko-KR" altLang="en-US" i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ko-KR" altLang="en-US" i="0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ko-KR" alt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ko-KR" alt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ko-KR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14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ko-KR" alt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ko-KR" alt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ko-KR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acc>
                                                        <m:accPr>
                                                          <m:chr m:val="̂"/>
                                                          <m:ctrlPr>
                                                            <a:rPr lang="ko-KR" alt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ko-KR" alt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𝑏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ko-KR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mr>
                                              <m:m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acc>
                                                        <m:accPr>
                                                          <m:chr m:val="̂"/>
                                                          <m:ctrlPr>
                                                            <a:rPr lang="ko-KR" alt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ko-KR" alt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𝑏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ko-KR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23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ko-KR" altLang="en-US" i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</m:mr>
                            <m:mr>
                              <m:e>
                                <m:r>
                                  <a:rPr lang="ko-KR" altLang="en-US" i="0"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0.052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0.082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0.147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ko-KR" altLang="en-US" i="0">
                                                <a:latin typeface="Cambria Math" panose="02040503050406030204" pitchFamily="18" charset="0"/>
                                              </a:rPr>
                                              <m:t>2.105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ko-KR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2.204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ko-KR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2.430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BBEDA5-E41D-C072-DFEC-E5F8D3D75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69" y="1487948"/>
                <a:ext cx="6765636" cy="26767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281337-F997-7F29-D495-9C74A17C5585}"/>
                  </a:ext>
                </a:extLst>
              </p:cNvPr>
              <p:cNvSpPr txBox="1"/>
              <p:nvPr/>
            </p:nvSpPr>
            <p:spPr>
              <a:xfrm>
                <a:off x="1214316" y="4854212"/>
                <a:ext cx="10584872" cy="1951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그러나 위의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G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X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’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X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에 대한 여러 일반화된 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역행렬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중 하나이므로 가능한 해 벡터가 여러 개 존재합니다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사실 가능한 해 벡터는 무한히 존재하며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다음 공식으로 주어집니다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 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o-KR" altLang="ko-KR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ko-KR" altLang="ko-KR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ko-KR" altLang="ko-KR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ko-KR" altLang="ko-KR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ko-KR" altLang="ko-KR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ko-KR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ko-KR" altLang="ko-KR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ko-KR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여기서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z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임의의 상수 벡터이다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281337-F997-7F29-D495-9C74A17C5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316" y="4854212"/>
                <a:ext cx="10584872" cy="1951816"/>
              </a:xfrm>
              <a:prstGeom prst="rect">
                <a:avLst/>
              </a:prstGeom>
              <a:blipFill>
                <a:blip r:embed="rId3"/>
                <a:stretch>
                  <a:fillRect l="-461" t="-1563" r="-461" b="-40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14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8F538C-AF32-2B21-534C-B684A2A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OLS (Ordinary Least Squares: </a:t>
            </a: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일반 </a:t>
            </a:r>
            <a:r>
              <a:rPr lang="ko-KR" altLang="en-US" sz="200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최소제곱법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D8A7AE-7989-0504-9B05-400E509390AB}"/>
                  </a:ext>
                </a:extLst>
              </p:cNvPr>
              <p:cNvSpPr txBox="1"/>
              <p:nvPr/>
            </p:nvSpPr>
            <p:spPr>
              <a:xfrm>
                <a:off x="804600" y="1222270"/>
                <a:ext cx="11860200" cy="5188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sz="1600" b="1" dirty="0" err="1">
                    <a:solidFill>
                      <a:srgbClr val="0F4761"/>
                    </a:solidFill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개념</a:t>
                </a:r>
                <a:r>
                  <a:rPr lang="en-US" altLang="ko-KR" sz="1600" b="1" dirty="0">
                    <a:solidFill>
                      <a:srgbClr val="0F4761"/>
                    </a:solidFill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및 </a:t>
                </a:r>
                <a:r>
                  <a:rPr lang="en-US" altLang="ko-KR" sz="1600" b="1" dirty="0" err="1">
                    <a:solidFill>
                      <a:srgbClr val="0F4761"/>
                    </a:solidFill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목적</a:t>
                </a:r>
                <a:endParaRPr lang="ko-KR" altLang="ko-KR" sz="1600" b="1" dirty="0">
                  <a:solidFill>
                    <a:srgbClr val="0F4761"/>
                  </a:solidFill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목적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종속변수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𝑌</m:t>
                    </m:r>
                  </m:oMath>
                </a14:m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와 설명변수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독립변수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)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행렬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사이의 선형 관계를 추정하기 위해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,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오차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제곱합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(Residual Sum of Squares, RSS)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을 최소화하는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𝛽</m:t>
                    </m:r>
                  </m:oMath>
                </a14:m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를 찾는다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모형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ko-KR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ko-KR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ko-KR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ko-KR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dirty="0"/>
              </a:p>
              <a:p>
                <a:pPr marL="742950" lvl="1" indent="-28575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i="1" smtClean="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관측된 종속변수 벡터</a:t>
                </a:r>
              </a:p>
              <a:p>
                <a:pPr marL="742950" lvl="1" indent="-28575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디자인 행렬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각 관측치의 독립변수 값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추정하려는 회귀계수 벡터</a:t>
                </a:r>
              </a:p>
              <a:p>
                <a:pPr marL="742950" lvl="1" indent="-28575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: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오차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벡터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ko-KR" altLang="en-US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가정</a:t>
                </a:r>
                <a:endParaRPr lang="en-US" altLang="ko-KR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오차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ko-KR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가 평균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 0, </a:t>
                </a:r>
                <a:r>
                  <a:rPr lang="ko-KR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분산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, </a:t>
                </a:r>
                <a:r>
                  <a:rPr lang="ko-KR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독립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·</a:t>
                </a:r>
                <a:r>
                  <a:rPr lang="ko-KR" altLang="ko-KR" sz="1600" dirty="0" err="1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등분산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(</a:t>
                </a:r>
                <a:r>
                  <a:rPr lang="ko-KR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동일한 분산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)</a:t>
                </a:r>
                <a:r>
                  <a:rPr lang="ko-KR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이라고 가정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서로 다른 관측치 간 오차들이 서로 </a:t>
                </a:r>
                <a:r>
                  <a:rPr lang="ko-KR" altLang="ko-KR" sz="1600" b="1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비상관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(uncorrelated)</a:t>
                </a:r>
                <a:r>
                  <a:rPr lang="ko-KR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이라고 가정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D8A7AE-7989-0504-9B05-400E50939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00" y="1222270"/>
                <a:ext cx="11860200" cy="5188408"/>
              </a:xfrm>
              <a:prstGeom prst="rect">
                <a:avLst/>
              </a:prstGeom>
              <a:blipFill>
                <a:blip r:embed="rId2"/>
                <a:stretch>
                  <a:fillRect l="-360" r="-206" b="-7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0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5C79E-A62E-3C1C-6ED7-6E22D8A6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추정 가능 함수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138F82-A7C7-3BFA-1751-6B75884546C3}"/>
                  </a:ext>
                </a:extLst>
              </p:cNvPr>
              <p:cNvSpPr txBox="1"/>
              <p:nvPr/>
            </p:nvSpPr>
            <p:spPr>
              <a:xfrm>
                <a:off x="710849" y="1180940"/>
                <a:ext cx="11924496" cy="857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(solution)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벡터의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기대값을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계산함으로써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특정 일반화 역행렬로 추정된 실제 매개변수 함수를 결정할 수 있다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이러한 해는 추정 가능하며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이는 해 벡터가 항상 추정 가능한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y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선형 함수이기 때문이다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 가능한 함수는 해 벡터와 무관하게 유일하다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함수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함수는 추정 가능한 함수 행렬의 세 번째 행에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b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곱하여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얻어짐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을 고려하자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이는 보다 일반적으로 다음과 같이 쓸 수 있다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138F82-A7C7-3BFA-1751-6B7588454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180940"/>
                <a:ext cx="11924496" cy="857286"/>
              </a:xfrm>
              <a:prstGeom prst="rect">
                <a:avLst/>
              </a:prstGeom>
              <a:blipFill>
                <a:blip r:embed="rId2"/>
                <a:stretch>
                  <a:fillRect l="-307" t="-1429" r="-256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89A526-8606-D297-396E-F5D6D1590133}"/>
                  </a:ext>
                </a:extLst>
              </p:cNvPr>
              <p:cNvSpPr txBox="1"/>
              <p:nvPr/>
            </p:nvSpPr>
            <p:spPr>
              <a:xfrm>
                <a:off x="3337069" y="2754327"/>
                <a:ext cx="6765636" cy="384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′</m:t>
                      </m:r>
                      <m:acc>
                        <m:accPr>
                          <m:chr m:val="̂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ko-KR" altLang="en-US" i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ko-KR" altLang="en-US" i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ko-KR" alt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89A526-8606-D297-396E-F5D6D1590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69" y="2754327"/>
                <a:ext cx="6765636" cy="384144"/>
              </a:xfrm>
              <a:prstGeom prst="rect">
                <a:avLst/>
              </a:prstGeom>
              <a:blipFill>
                <a:blip r:embed="rId3"/>
                <a:stretch>
                  <a:fillRect t="-15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2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102FB0-3160-AB62-ED47-F148EA90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OLS (Ordinary Least Squares: </a:t>
            </a: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일반 </a:t>
            </a:r>
            <a:r>
              <a:rPr lang="ko-KR" altLang="en-US" sz="200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최소제곱법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008B84-5AAD-3146-10D1-E36CBD4680DC}"/>
                  </a:ext>
                </a:extLst>
              </p:cNvPr>
              <p:cNvSpPr txBox="1"/>
              <p:nvPr/>
            </p:nvSpPr>
            <p:spPr>
              <a:xfrm>
                <a:off x="804599" y="1184509"/>
                <a:ext cx="11591805" cy="5851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b="1" dirty="0">
                    <a:solidFill>
                      <a:srgbClr val="0F4761"/>
                    </a:solidFill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수식적 </a:t>
                </a:r>
                <a:r>
                  <a:rPr lang="en-US" altLang="ko-KR" b="1" dirty="0" err="1">
                    <a:solidFill>
                      <a:srgbClr val="0F4761"/>
                    </a:solidFill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최적화</a:t>
                </a:r>
                <a:endParaRPr lang="ko-KR" altLang="ko-KR" b="1" dirty="0">
                  <a:solidFill>
                    <a:srgbClr val="0F4761"/>
                  </a:solidFill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목표함수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(RSS,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잔차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제곱합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</a:p>
              <a:p>
                <a:pPr lvl="1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 sz="1600"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</a:rPr>
                        <m:t>RSS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ko-KR" altLang="ko-KR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 marL="800100" lvl="1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최소화 조건</a:t>
                </a:r>
                <a:endParaRPr lang="en-US" altLang="ko-KR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ko-KR" sz="16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altLang="ko-KR" sz="1600"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</a:rPr>
                        <m:t>RSS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 −2 </m:t>
                      </m:r>
                      <m:sSup>
                        <m:sSup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 0  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  </m:t>
                      </m:r>
                      <m:sSup>
                        <m:sSup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 marL="800100" lvl="1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해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(solution)</a:t>
                </a:r>
              </a:p>
              <a:p>
                <a:pPr lvl="1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ko-KR" altLang="ko-K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altLang="ko-KR" sz="1600"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m:t>OLS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ko-KR" altLang="ko-KR" sz="1600"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</a:rPr>
                        <m:t>단</m:t>
                      </m:r>
                      <m:r>
                        <m:rPr>
                          <m:nor/>
                        </m:rPr>
                        <a:rPr lang="en-US" altLang="ko-KR" sz="1600"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</a:rPr>
                        <m:t>, </m:t>
                      </m:r>
                      <m:sSup>
                        <m:sSup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ko-KR" altLang="ko-KR" sz="1600"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</a:rPr>
                        <m:t>는 가역행렬이라고 가정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ko-KR" altLang="ko-KR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 marL="800100" lvl="1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이것이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ordinary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least squares estimate </a:t>
                </a: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이다</a:t>
                </a:r>
                <a:r>
                  <a:rPr lang="en-US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 오차의 분산 공분산 행렬</a:t>
                </a:r>
                <a:endParaRPr lang="en-US" altLang="ko-KR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lvl="1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600"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ko-KR" altLang="ko-K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altLang="ko-KR" sz="1600"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m:t>OLS</m:t>
                          </m:r>
                        </m:sub>
                      </m:sSub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ko-KR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 lvl="1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는 </a:t>
                </a:r>
                <a:r>
                  <a:rPr lang="ko-KR" altLang="ko-KR" sz="1600" dirty="0" err="1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잔차</a:t>
                </a:r>
                <a:r>
                  <a:rPr lang="ko-KR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acc>
                    <m:r>
                      <a:rPr lang="en-US" altLang="ko-KR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𝑋</m:t>
                    </m:r>
                    <m:acc>
                      <m:accPr>
                        <m:chr m:val="̂"/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ko-KR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를 이용해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altLang="ko-KR" sz="1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𝑋</m:t>
                    </m:r>
                    <m:acc>
                      <m:accPr>
                        <m:chr m:val="̂"/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sSup>
                      <m:sSup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160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𝑋</m:t>
                    </m:r>
                    <m:acc>
                      <m:accPr>
                        <m:chr m:val="̂"/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ko-KR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ko-KR" sz="16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로 추정</a:t>
                </a:r>
                <a:endParaRPr lang="en-US" altLang="ko-KR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008B84-5AAD-3146-10D1-E36CBD468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99" y="1184509"/>
                <a:ext cx="11591805" cy="5851538"/>
              </a:xfrm>
              <a:prstGeom prst="rect">
                <a:avLst/>
              </a:prstGeom>
              <a:blipFill>
                <a:blip r:embed="rId2"/>
                <a:stretch>
                  <a:fillRect l="-368" b="-84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7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D7F411-4EA3-F8E2-E519-E409D357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OLS (Ordinary Least Squares: </a:t>
            </a: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일반 </a:t>
            </a:r>
            <a:r>
              <a:rPr lang="ko-KR" altLang="en-US" sz="200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최소제곱법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6AA82C-1F90-6EF0-9584-39E2CB5C0DE3}"/>
                  </a:ext>
                </a:extLst>
              </p:cNvPr>
              <p:cNvSpPr txBox="1"/>
              <p:nvPr/>
            </p:nvSpPr>
            <p:spPr>
              <a:xfrm>
                <a:off x="710849" y="1162454"/>
                <a:ext cx="11897804" cy="5291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ko-KR" altLang="en-US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주요 가정 및 한계</a:t>
                </a:r>
                <a:endParaRPr lang="en-US" altLang="ko-KR" sz="2000" b="1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800100" lvl="1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독립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·</a:t>
                </a:r>
                <a:r>
                  <a:rPr lang="ko-KR" altLang="en-US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등분산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(</a:t>
                </a:r>
                <a:r>
                  <a:rPr lang="ko-KR" altLang="en-US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등분산성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, homoscedasticity)</a:t>
                </a:r>
              </a:p>
              <a:p>
                <a:pPr marL="1257300" lvl="2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모든 관측치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i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에 대해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로 동일해야 한다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.</a:t>
                </a:r>
              </a:p>
              <a:p>
                <a:pPr marL="1257300" lvl="2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만약 실제로 오류 분산이 관측치마다 다르다면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(heteroscedasticity), OLS 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추정치는 불편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(unbiased)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이긴 하지만 효율성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(efficiency)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을 잃고 분산 추정도 왜곡될 수 있다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.</a:t>
                </a:r>
              </a:p>
              <a:p>
                <a:pPr marL="800100" lvl="1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오차 무상관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(uncorrelated errors)</a:t>
                </a:r>
              </a:p>
              <a:p>
                <a:pPr marL="1257300" lvl="2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서로 다른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i≠j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일 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이어야 한다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.</a:t>
                </a:r>
              </a:p>
              <a:p>
                <a:pPr marL="1257300" lvl="2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시계열 자료나 패널 자료처럼 관측치 사이에 상관이 있으면 이 가정이 깨진다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.</a:t>
                </a:r>
              </a:p>
              <a:p>
                <a:pPr marL="800100" lvl="1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독립변수와 오차 간 무상관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(Strict Exogeneity)</a:t>
                </a:r>
              </a:p>
              <a:p>
                <a:pPr marL="1257300" lvl="2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을 가정한다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. (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오차와 독립변수가 상관 없어야 함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6AA82C-1F90-6EF0-9584-39E2CB5C0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162454"/>
                <a:ext cx="11897804" cy="5291192"/>
              </a:xfrm>
              <a:prstGeom prst="rect">
                <a:avLst/>
              </a:prstGeom>
              <a:blipFill>
                <a:blip r:embed="rId2"/>
                <a:stretch>
                  <a:fillRect l="-461" r="-308" b="-14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8A7CA3-97F7-C12C-6EFC-13C6B537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GLS (Generalized Least Squares: </a:t>
            </a:r>
            <a:r>
              <a:rPr lang="en-US" altLang="ko-KR" dirty="0" err="1"/>
              <a:t>일반화</a:t>
            </a:r>
            <a:r>
              <a:rPr lang="en-US" altLang="ko-KR" dirty="0"/>
              <a:t> </a:t>
            </a:r>
            <a:r>
              <a:rPr lang="en-US" altLang="ko-KR" dirty="0" err="1"/>
              <a:t>최소제곱법</a:t>
            </a:r>
            <a:r>
              <a:rPr lang="en-US" altLang="ko-KR" dirty="0"/>
              <a:t>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37B3C20-D35B-CEA4-B664-3299841E63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ko-KR" altLang="en-US" sz="18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왜 </a:t>
                </a:r>
                <a:r>
                  <a:rPr lang="en-US" altLang="ko-KR" sz="18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GLS</a:t>
                </a:r>
                <a:r>
                  <a:rPr lang="ko-KR" altLang="en-US" sz="18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를 사용하는가</a:t>
                </a:r>
                <a:r>
                  <a:rPr lang="en-US" altLang="ko-KR" sz="18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?</a:t>
                </a:r>
              </a:p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배경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문제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: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OLS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중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spcBef>
                    <a:spcPts val="180"/>
                  </a:spcBef>
                  <a:spcAft>
                    <a:spcPts val="180"/>
                  </a:spcAft>
                  <a:buFont typeface="+mj-lt"/>
                  <a:buAutoNum type="romanLcPeriod"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등분산성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분산이 모두 동일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spcBef>
                    <a:spcPts val="180"/>
                  </a:spcBef>
                  <a:spcAft>
                    <a:spcPts val="180"/>
                  </a:spcAft>
                  <a:buFont typeface="+mj-lt"/>
                  <a:buAutoNum type="romanLcPeriod"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오차의 상관관계 없음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(uncorrelated)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을 만족하지 못하는 경우가 많다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예)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"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시계열 자료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인접 관측치들끼리 오차가 자기상관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(autocorrelation)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을 가질 수 있음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.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Wingdings" panose="05000000000000000000" pitchFamily="2" charset="2"/>
                </a:endParaRPr>
              </a:p>
              <a:p>
                <a:pPr marL="1143000" lvl="2" indent="-2286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"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패널 자료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동일 개체의 반복 관측치에 대해 오차들이 상관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.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Wingdings" panose="05000000000000000000" pitchFamily="2" charset="2"/>
                </a:endParaRPr>
              </a:p>
              <a:p>
                <a:pPr marL="1143000" lvl="2" indent="-2286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"/>
                </a:pPr>
                <a:r>
                  <a:rPr lang="ko-KR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이분산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 + 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상관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관측치마다 분산이 다르고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,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동시에 특정 구조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예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반복 측정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로 상관도 존재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.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Wingdings" panose="05000000000000000000" pitchFamily="2" charset="2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GLS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목표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: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오차 분산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·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공분산 행렬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Var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대각행렬이 아닌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임의의 양의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정부호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행렬인 상황에서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정확히 알고 있다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또는 적절히 추정할 수 있다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가정하에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OLS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대신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을 가중치로 사용하여 효율적인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최소분산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추정량을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얻는다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endParaRPr lang="ko-KR" altLang="en-US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37B3C20-D35B-CEA4-B664-3299841E63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9" t="-892" r="-2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9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EE36D-C60F-5C87-644A-2A73C8FC2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69B4F6-2AF4-6759-7B99-A7FF4A22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GLS (Generalized Least Squares: </a:t>
            </a:r>
            <a:r>
              <a:rPr lang="en-US" altLang="ko-KR" sz="2000" dirty="0" err="1"/>
              <a:t>일반화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최소제곱법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DFAA27-8AA8-7A1F-71C2-1B6E7F4AE513}"/>
                  </a:ext>
                </a:extLst>
              </p:cNvPr>
              <p:cNvSpPr txBox="1"/>
              <p:nvPr/>
            </p:nvSpPr>
            <p:spPr>
              <a:xfrm>
                <a:off x="905152" y="996892"/>
                <a:ext cx="11304000" cy="6434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sz="1600" b="1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오차</a:t>
                </a:r>
                <a:r>
                  <a:rPr lang="en-US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구조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 </m:t>
                      </m:r>
                      <m:r>
                        <m:rPr>
                          <m:sty m:val="p"/>
                        </m:rP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Var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r>
                        <m:rPr>
                          <m:sty m:val="p"/>
                        </m:rP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Σ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는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차원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양의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정부호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(positive definite)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공분산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행렬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예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)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시계열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AR(1)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구조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예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)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패널 자료 내 개체별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(cluster)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상관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GLS </a:t>
                </a:r>
                <a:r>
                  <a:rPr lang="en-US" altLang="ko-KR" sz="1600" b="1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목표함수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 sz="1600">
                          <a:effectLst/>
                          <a:latin typeface="한컴 고딕" panose="02000500000000000000" pitchFamily="2" charset="-127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Q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)=(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이 있으면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오차 공분산을 고려해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“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실제로 변동성이 큰 부분을 축소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”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하고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, “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변동성이 작은 부분을 크게 반영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”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하는 효과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sz="1600" b="1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최소화</a:t>
                </a:r>
                <a:r>
                  <a:rPr lang="en-US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조건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𝑌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1600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 </m:t>
                          </m:r>
                          <m:sSup>
                            <m:sSupPr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 </m:t>
                          </m:r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𝑌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  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  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 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GLS 해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altLang="ko-KR" sz="1600">
                              <a:effectLst/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GLS</m:t>
                          </m:r>
                        </m:sub>
                      </m:sSub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=(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인 경우에는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GLS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가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OLS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와 </a:t>
                </a:r>
                <a:r>
                  <a:rPr lang="ko-KR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동일해진다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가 대각행렬이라면 각 대각원소에 따라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WLS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와 </a:t>
                </a:r>
                <a:r>
                  <a:rPr lang="ko-KR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동일해진다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1200150" lvl="2" indent="-28575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§"/>
                </a:pP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즉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, WLS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Σ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𝑊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−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Σ</m:t>
                    </m:r>
                  </m:oMath>
                </a14:m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가 대각행렬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)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인 특수한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 GLS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라고 볼 수 있다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Wingdings" panose="05000000000000000000" pitchFamily="2" charset="2"/>
                  </a:rPr>
                  <a:t>.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Wingdings" panose="05000000000000000000" pitchFamily="2" charset="2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ko-KR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추정 오차의 </a:t>
                </a:r>
                <a:r>
                  <a:rPr lang="ko-KR" altLang="ko-KR" sz="1600" b="1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분산공분산</a:t>
                </a:r>
                <a:r>
                  <a:rPr lang="ko-KR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행렬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Var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altLang="ko-KR" sz="1600">
                              <a:effectLst/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GLS</m:t>
                          </m:r>
                        </m:sub>
                      </m:sSub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DFAA27-8AA8-7A1F-71C2-1B6E7F4AE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52" y="996892"/>
                <a:ext cx="11304000" cy="6434454"/>
              </a:xfrm>
              <a:prstGeom prst="rect">
                <a:avLst/>
              </a:prstGeom>
              <a:blipFill>
                <a:blip r:embed="rId2"/>
                <a:stretch>
                  <a:fillRect l="-216" t="-2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4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574B8-B130-03CB-0C90-7CED6DA5B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F32EA3-F742-8223-D3FB-E6CC0191F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GLS (Generalized Least Squares: </a:t>
            </a:r>
            <a:r>
              <a:rPr lang="en-US" altLang="ko-KR" sz="2000" dirty="0" err="1"/>
              <a:t>일반화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최소제곱법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FEB426-FA4F-9CE8-C09A-56B30D89E7A8}"/>
                  </a:ext>
                </a:extLst>
              </p:cNvPr>
              <p:cNvSpPr txBox="1"/>
              <p:nvPr/>
            </p:nvSpPr>
            <p:spPr>
              <a:xfrm>
                <a:off x="710849" y="1368012"/>
                <a:ext cx="11788351" cy="3637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Bef>
                    <a:spcPts val="8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sz="1600" b="1" dirty="0">
                    <a:solidFill>
                      <a:srgbClr val="0F4761"/>
                    </a:solidFill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Feasible GLS (FGLS)</a:t>
                </a:r>
                <a:endParaRPr lang="ko-KR" altLang="ko-KR" sz="1600" b="1" dirty="0">
                  <a:solidFill>
                    <a:srgbClr val="0F4761"/>
                  </a:solidFill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문제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실제로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를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“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완벽하게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”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알기는 어렵다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600" b="1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해결</a:t>
                </a:r>
                <a:r>
                  <a:rPr lang="en-US" altLang="ko-KR" sz="1600" b="1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방법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(Feasible GLS)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1200150" lvl="2" indent="-28575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OLS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를 먼저 적합하여 </a:t>
                </a:r>
                <a:r>
                  <a:rPr lang="ko-KR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잔차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acc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𝑋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effectLst/>
                                <a:latin typeface="Cambria Math" panose="02040503050406030204" pitchFamily="18" charset="0"/>
                                <a:ea typeface="G마켓 산스 Medium" panose="02000000000000000000" pitchFamily="50" charset="-127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altLang="ko-KR" sz="1600">
                            <a:effectLst/>
                            <a:latin typeface="한컴 고딕" panose="02000500000000000000" pitchFamily="2" charset="-127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OLS</m:t>
                        </m:r>
                      </m:sub>
                    </m:sSub>
                  </m:oMath>
                </a14:m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를 구함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1200150" lvl="2" indent="-28575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잔차들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간의 공분산 구조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예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시차별 자기상관 계수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나 클러스터별 분산 구조 등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를 특정한 모형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(AR(1), ARMA,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클러스터 모델 등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으로 추정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</m:acc>
                  </m:oMath>
                </a14:m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를 얻음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1200150" lvl="2" indent="-28575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</m:acc>
                  </m:oMath>
                </a14:m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를 이용하여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GLS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형태로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altLang="ko-KR" sz="1600">
                              <a:effectLst/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FGLS</m:t>
                          </m:r>
                        </m:sub>
                      </m:sSub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=(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𝑌</m:t>
                      </m:r>
                    </m:oMath>
                  </m:oMathPara>
                </a14:m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Arial" panose="020B0604020202020204" pitchFamily="34" charset="0"/>
                  <a:buChar char=" "/>
                </a:pPr>
                <a:r>
                  <a:rPr lang="en-US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재적합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+mj-lt"/>
                  <a:buAutoNum type="alphaLcPeriod"/>
                </a:pP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필요하다면 다시 </a:t>
                </a:r>
                <a:r>
                  <a:rPr lang="ko-KR" altLang="ko-KR" sz="1600" dirty="0" err="1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잔차를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구해 새로운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</m:acc>
                  </m:oMath>
                </a14:m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를 추정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→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다시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 FGLS 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적합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반복</a:t>
                </a:r>
                <a:r>
                  <a:rPr lang="en-US" altLang="ko-KR" sz="1600" dirty="0">
                    <a:effectLst/>
                    <a:latin typeface="한컴 고딕" panose="02000500000000000000" pitchFamily="2" charset="-127"/>
                    <a:ea typeface="한컴 고딕" panose="02000500000000000000" pitchFamily="2" charset="-127"/>
                    <a:cs typeface="Times New Roman" panose="02020603050405020304" pitchFamily="18" charset="0"/>
                  </a:rPr>
                  <a:t>)</a:t>
                </a:r>
                <a:endParaRPr lang="ko-KR" altLang="ko-KR" sz="1600" dirty="0">
                  <a:effectLst/>
                  <a:latin typeface="한컴 고딕" panose="02000500000000000000" pitchFamily="2" charset="-127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FEB426-FA4F-9CE8-C09A-56B30D89E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368012"/>
                <a:ext cx="11788351" cy="3637662"/>
              </a:xfrm>
              <a:prstGeom prst="rect">
                <a:avLst/>
              </a:prstGeom>
              <a:blipFill>
                <a:blip r:embed="rId2"/>
                <a:stretch>
                  <a:fillRect l="-207" t="-503" r="-828" b="-10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54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4188</Words>
  <Application>Microsoft Office PowerPoint</Application>
  <PresentationFormat>사용자 지정</PresentationFormat>
  <Paragraphs>434</Paragraphs>
  <Slides>40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58" baseType="lpstr">
      <vt:lpstr>G마켓 산스 Medium</vt:lpstr>
      <vt:lpstr>나눔바른고딕</vt:lpstr>
      <vt:lpstr>맑은 고딕</vt:lpstr>
      <vt:lpstr>한컴 고딕</vt:lpstr>
      <vt:lpstr>한컴산뜻돋움</vt:lpstr>
      <vt:lpstr>Aptos</vt:lpstr>
      <vt:lpstr>Aptos Display</vt:lpstr>
      <vt:lpstr>Arial</vt:lpstr>
      <vt:lpstr>Book Antiqua</vt:lpstr>
      <vt:lpstr>Calibri</vt:lpstr>
      <vt:lpstr>Calibri Light</vt:lpstr>
      <vt:lpstr>Cambria Math</vt:lpstr>
      <vt:lpstr>Courier New</vt:lpstr>
      <vt:lpstr>Franklin Gothic Medium Cond</vt:lpstr>
      <vt:lpstr>Symbol</vt:lpstr>
      <vt:lpstr>Times New Roman</vt:lpstr>
      <vt:lpstr>Wingdings</vt:lpstr>
      <vt:lpstr>Office 2013 - 2022 테마</vt:lpstr>
      <vt:lpstr>Estimation Theory</vt:lpstr>
      <vt:lpstr>일반화 선형 모형(Generalized Linear Model)</vt:lpstr>
      <vt:lpstr>GLM vs OLS</vt:lpstr>
      <vt:lpstr>OLS (Ordinary Least Squares: 일반 최소제곱법)</vt:lpstr>
      <vt:lpstr>OLS (Ordinary Least Squares: 일반 최소제곱법)</vt:lpstr>
      <vt:lpstr>OLS (Ordinary Least Squares: 일반 최소제곱법)</vt:lpstr>
      <vt:lpstr>GLS (Generalized Least Squares: 일반화 최소제곱법)</vt:lpstr>
      <vt:lpstr>GLS (Generalized Least Squares: 일반화 최소제곱법)</vt:lpstr>
      <vt:lpstr>GLS (Generalized Least Squares: 일반화 최소제곱법)</vt:lpstr>
      <vt:lpstr>GLS (Generalized Least Squares: 일반화 최소제곱법)</vt:lpstr>
      <vt:lpstr>요약 및 활용 사례</vt:lpstr>
      <vt:lpstr>요약 및 활용 사례</vt:lpstr>
      <vt:lpstr>결론</vt:lpstr>
      <vt:lpstr>예제 1: OLS (ordinary least squares)</vt:lpstr>
      <vt:lpstr>예제2. GLS (Generalized Least Squares)</vt:lpstr>
      <vt:lpstr>표준오차 공식 유도</vt:lpstr>
      <vt:lpstr>PowerPoint 프레젠테이션</vt:lpstr>
      <vt:lpstr>잔차, 분산 추정, 표준오차</vt:lpstr>
      <vt:lpstr>잔차, 분산 추정, 표준오차</vt:lpstr>
      <vt:lpstr>PowerPoint 프레젠테이션</vt:lpstr>
      <vt:lpstr>일반화 최소 제곱법(GLS)에서의 해의 비 유일성</vt:lpstr>
      <vt:lpstr>Estimability</vt:lpstr>
      <vt:lpstr>행렬 예제</vt:lpstr>
      <vt:lpstr>[핵심정리]</vt:lpstr>
      <vt:lpstr>PowerPoint 프레젠테이션</vt:lpstr>
      <vt:lpstr>PowerPoint 프레젠테이션</vt:lpstr>
      <vt:lpstr>PowerPoint 프레젠테이션</vt:lpstr>
      <vt:lpstr>PowerPoint 프레젠테이션</vt:lpstr>
      <vt:lpstr>따라서, </vt:lpstr>
      <vt:lpstr>제약을 통해 대표 해를 만드는 법과 해석</vt:lpstr>
      <vt:lpstr>PowerPoint 프레젠테이션</vt:lpstr>
      <vt:lpstr>연결성(Connectedness)</vt:lpstr>
      <vt:lpstr>혼합(Confounded)</vt:lpstr>
      <vt:lpstr>송아지 성장률 예제</vt:lpstr>
      <vt:lpstr>모형식</vt:lpstr>
      <vt:lpstr>설계 행렬 X : 12×8</vt:lpstr>
      <vt:lpstr>PowerPoint 프레젠테이션</vt:lpstr>
      <vt:lpstr>해 구하기</vt:lpstr>
      <vt:lpstr>PowerPoint 프레젠테이션</vt:lpstr>
      <vt:lpstr>추정 가능 함수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seunghwanLee</dc:creator>
  <cp:lastModifiedBy>이승환</cp:lastModifiedBy>
  <cp:revision>121</cp:revision>
  <cp:lastPrinted>2023-08-06T04:41:05Z</cp:lastPrinted>
  <dcterms:modified xsi:type="dcterms:W3CDTF">2025-10-15T12:07:47Z</dcterms:modified>
</cp:coreProperties>
</file>